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491" r:id="rId2"/>
    <p:sldId id="506" r:id="rId3"/>
    <p:sldId id="530" r:id="rId4"/>
    <p:sldId id="513" r:id="rId5"/>
    <p:sldId id="543" r:id="rId6"/>
    <p:sldId id="531" r:id="rId7"/>
    <p:sldId id="532" r:id="rId8"/>
    <p:sldId id="540" r:id="rId9"/>
    <p:sldId id="534" r:id="rId10"/>
    <p:sldId id="528" r:id="rId11"/>
    <p:sldId id="535" r:id="rId12"/>
    <p:sldId id="536" r:id="rId13"/>
    <p:sldId id="544" r:id="rId14"/>
    <p:sldId id="545" r:id="rId15"/>
    <p:sldId id="537" r:id="rId16"/>
    <p:sldId id="538" r:id="rId17"/>
    <p:sldId id="539" r:id="rId18"/>
    <p:sldId id="527" r:id="rId19"/>
    <p:sldId id="399" r:id="rId20"/>
    <p:sldId id="52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88" d="100"/>
          <a:sy n="88" d="100"/>
        </p:scale>
        <p:origin x="917"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5314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599324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317074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64511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1115366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74105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309724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897024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1770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16583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36121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06752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221297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20033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support.microsoft.com/en-us/help/2977003/the-latest-supported-visual-c-downloads" TargetMode="External"/><Relationship Id="rId3" Type="http://schemas.openxmlformats.org/officeDocument/2006/relationships/image" Target="../media/image4.png"/><Relationship Id="rId7" Type="http://schemas.openxmlformats.org/officeDocument/2006/relationships/hyperlink" Target="https://sap.github.io/SapMachin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tools.hana.ondemand.com/#cloud-sapjvm" TargetMode="External"/><Relationship Id="rId5" Type="http://schemas.openxmlformats.org/officeDocument/2006/relationships/hyperlink" Target="https://tools.hana.ondemand.com/#abap" TargetMode="External"/><Relationship Id="rId10" Type="http://schemas.openxmlformats.org/officeDocument/2006/relationships/hyperlink" Target="https://www.eclipse.org/downloads/packages/release/2020-09/r/eclipse-ide-java-developers" TargetMode="External"/><Relationship Id="rId4" Type="http://schemas.openxmlformats.org/officeDocument/2006/relationships/image" Target="../media/image3.png"/><Relationship Id="rId9" Type="http://schemas.openxmlformats.org/officeDocument/2006/relationships/hyperlink" Target="https://www.eclipse.org/downloads/packages/release/2021-06/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3.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top=2&amp;$skip=1&amp;$select=CustomerID,CompanyName" TargetMode="External"/><Relationship Id="rId3" Type="http://schemas.openxmlformats.org/officeDocument/2006/relationships/image" Target="../media/image4.png"/><Relationship Id="rId7" Type="http://schemas.openxmlformats.org/officeDocument/2006/relationships/hyperlink" Target="https://services.odata.org/V2/Northwind/Northwind.svc/Customers?$format=json&amp;$top=2&amp;$skip=1"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services.odata.org/V2/Northwind/Northwind.svc/Customers?$format=json&amp;$top=2" TargetMode="External"/><Relationship Id="rId11" Type="http://schemas.openxmlformats.org/officeDocument/2006/relationships/hyperlink" Target="https://services.odata.org/V2/Northwind/Northwind.svc/Customers?$format=json&amp;$filter=CustomerID%20eq%20'ANATR'&amp;$expand=Orders,CustomerDemographics" TargetMode="External"/><Relationship Id="rId5" Type="http://schemas.openxmlformats.org/officeDocument/2006/relationships/hyperlink" Target="https://services.odata.org/V2/Northwind/Northwind.svc/?$format=json" TargetMode="External"/><Relationship Id="rId10" Type="http://schemas.openxmlformats.org/officeDocument/2006/relationships/hyperlink" Target="https://services.odata.org/V2/Northwind/Northwind.svc/Customers?$format=json" TargetMode="External"/><Relationship Id="rId4" Type="http://schemas.openxmlformats.org/officeDocument/2006/relationships/image" Target="../media/image3.png"/><Relationship Id="rId9" Type="http://schemas.openxmlformats.org/officeDocument/2006/relationships/hyperlink" Target="https://services.odata.org/V2/Northwind/Northwind.svc/Customers?$format=json&amp;$filter=CustomerID%20eq%20'ANAT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a:t>SAP OData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- 1.</a:t>
            </a:r>
          </a:p>
        </p:txBody>
      </p:sp>
    </p:spTree>
    <p:extLst>
      <p:ext uri="{BB962C8B-B14F-4D97-AF65-F5344CB8AC3E}">
        <p14:creationId xmlns:p14="http://schemas.microsoft.com/office/powerpoint/2010/main" val="228087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Architecture of SAP Gateway</a:t>
            </a: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AutoShape 4" descr="SAP Gatewa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a16="http://schemas.microsoft.com/office/drawing/2014/main" id="{3C516FEF-406A-4239-95F6-6D1D72BE07B5}"/>
              </a:ext>
            </a:extLst>
          </p:cNvPr>
          <p:cNvSpPr/>
          <p:nvPr/>
        </p:nvSpPr>
        <p:spPr>
          <a:xfrm>
            <a:off x="1315654" y="2605386"/>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8" name="TextBox 4">
            <a:extLst>
              <a:ext uri="{FF2B5EF4-FFF2-40B4-BE49-F238E27FC236}">
                <a16:creationId xmlns:a16="http://schemas.microsoft.com/office/drawing/2014/main" id="{27E5B41D-1DDF-48C9-A5AF-075F84492B68}"/>
              </a:ext>
            </a:extLst>
          </p:cNvPr>
          <p:cNvSpPr txBox="1"/>
          <p:nvPr/>
        </p:nvSpPr>
        <p:spPr>
          <a:xfrm>
            <a:off x="747033" y="1107601"/>
            <a:ext cx="106851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sz="2400" dirty="0">
                <a:solidFill>
                  <a:prstClr val="black"/>
                </a:solidFill>
                <a:latin typeface="Calibri" panose="020F0502020204030204"/>
              </a:rPr>
              <a:t>                 Central HUB Scenario				Embedded Scenario</a:t>
            </a:r>
          </a:p>
        </p:txBody>
      </p:sp>
      <p:sp>
        <p:nvSpPr>
          <p:cNvPr id="20" name="Rectangle: Rounded Corners 5">
            <a:extLst>
              <a:ext uri="{FF2B5EF4-FFF2-40B4-BE49-F238E27FC236}">
                <a16:creationId xmlns:a16="http://schemas.microsoft.com/office/drawing/2014/main" id="{A2570540-1D14-459A-BE62-7B4494FB7649}"/>
              </a:ext>
            </a:extLst>
          </p:cNvPr>
          <p:cNvSpPr/>
          <p:nvPr/>
        </p:nvSpPr>
        <p:spPr>
          <a:xfrm>
            <a:off x="1569654" y="4272842"/>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Existing ECC/App Layer</a:t>
            </a:r>
          </a:p>
          <a:p>
            <a:pPr algn="ctr"/>
            <a:r>
              <a:rPr lang="en-US" sz="1467" dirty="0"/>
              <a:t>Fiori Backend Server</a:t>
            </a:r>
          </a:p>
        </p:txBody>
      </p:sp>
      <p:sp>
        <p:nvSpPr>
          <p:cNvPr id="23" name="Flowchart: Magnetic Disk 22">
            <a:extLst>
              <a:ext uri="{FF2B5EF4-FFF2-40B4-BE49-F238E27FC236}">
                <a16:creationId xmlns:a16="http://schemas.microsoft.com/office/drawing/2014/main" id="{8DA188E0-63EC-45A4-8818-F73F28AC7762}"/>
              </a:ext>
            </a:extLst>
          </p:cNvPr>
          <p:cNvSpPr/>
          <p:nvPr/>
        </p:nvSpPr>
        <p:spPr>
          <a:xfrm>
            <a:off x="1899854" y="5878423"/>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HANA DB</a:t>
            </a:r>
          </a:p>
        </p:txBody>
      </p:sp>
      <p:sp>
        <p:nvSpPr>
          <p:cNvPr id="26" name="Rectangle 25">
            <a:extLst>
              <a:ext uri="{FF2B5EF4-FFF2-40B4-BE49-F238E27FC236}">
                <a16:creationId xmlns:a16="http://schemas.microsoft.com/office/drawing/2014/main" id="{83885B70-9BDD-48DF-B225-ADEDBA2ECF7E}"/>
              </a:ext>
            </a:extLst>
          </p:cNvPr>
          <p:cNvSpPr/>
          <p:nvPr/>
        </p:nvSpPr>
        <p:spPr>
          <a:xfrm>
            <a:off x="1988754" y="1594666"/>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27" name="Rectangle: Rounded Corners 12">
            <a:extLst>
              <a:ext uri="{FF2B5EF4-FFF2-40B4-BE49-F238E27FC236}">
                <a16:creationId xmlns:a16="http://schemas.microsoft.com/office/drawing/2014/main" id="{7500BBD0-DA8F-424F-B86F-FC1302DEE535}"/>
              </a:ext>
            </a:extLst>
          </p:cNvPr>
          <p:cNvSpPr/>
          <p:nvPr/>
        </p:nvSpPr>
        <p:spPr>
          <a:xfrm>
            <a:off x="1569653" y="2664447"/>
            <a:ext cx="3927739" cy="110735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t>[new]Fiori Frontend Server</a:t>
            </a:r>
          </a:p>
          <a:p>
            <a:pPr algn="ctr"/>
            <a:r>
              <a:rPr lang="en-US" sz="2400" dirty="0"/>
              <a:t>Like a HUB/Switch</a:t>
            </a:r>
          </a:p>
          <a:p>
            <a:pPr algn="ctr"/>
            <a:r>
              <a:rPr lang="en-US" sz="2400" dirty="0"/>
              <a:t>services</a:t>
            </a:r>
          </a:p>
        </p:txBody>
      </p:sp>
      <p:cxnSp>
        <p:nvCxnSpPr>
          <p:cNvPr id="28" name="Straight Arrow Connector 27">
            <a:extLst>
              <a:ext uri="{FF2B5EF4-FFF2-40B4-BE49-F238E27FC236}">
                <a16:creationId xmlns:a16="http://schemas.microsoft.com/office/drawing/2014/main" id="{00AB0D4F-E8F2-4976-A898-7212247D8E04}"/>
              </a:ext>
            </a:extLst>
          </p:cNvPr>
          <p:cNvCxnSpPr>
            <a:cxnSpLocks/>
            <a:stCxn id="26" idx="2"/>
            <a:endCxn id="27" idx="0"/>
          </p:cNvCxnSpPr>
          <p:nvPr/>
        </p:nvCxnSpPr>
        <p:spPr>
          <a:xfrm>
            <a:off x="3512754" y="2233670"/>
            <a:ext cx="20769" cy="430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79C6058-E98C-481F-BC23-3EA388788E09}"/>
              </a:ext>
            </a:extLst>
          </p:cNvPr>
          <p:cNvCxnSpPr>
            <a:cxnSpLocks/>
            <a:stCxn id="27" idx="2"/>
            <a:endCxn id="20" idx="0"/>
          </p:cNvCxnSpPr>
          <p:nvPr/>
        </p:nvCxnSpPr>
        <p:spPr>
          <a:xfrm flipH="1">
            <a:off x="2509449" y="3771805"/>
            <a:ext cx="1024074"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8">
            <a:extLst>
              <a:ext uri="{FF2B5EF4-FFF2-40B4-BE49-F238E27FC236}">
                <a16:creationId xmlns:a16="http://schemas.microsoft.com/office/drawing/2014/main" id="{6737275A-CE01-421C-8ED2-6605E396D70D}"/>
              </a:ext>
            </a:extLst>
          </p:cNvPr>
          <p:cNvSpPr/>
          <p:nvPr/>
        </p:nvSpPr>
        <p:spPr>
          <a:xfrm>
            <a:off x="3500054"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CRM</a:t>
            </a:r>
          </a:p>
        </p:txBody>
      </p:sp>
      <p:sp>
        <p:nvSpPr>
          <p:cNvPr id="31" name="Rectangle: Rounded Corners 29">
            <a:extLst>
              <a:ext uri="{FF2B5EF4-FFF2-40B4-BE49-F238E27FC236}">
                <a16:creationId xmlns:a16="http://schemas.microsoft.com/office/drawing/2014/main" id="{A91E3458-F2E5-449B-9DF8-5D548409085C}"/>
              </a:ext>
            </a:extLst>
          </p:cNvPr>
          <p:cNvSpPr/>
          <p:nvPr/>
        </p:nvSpPr>
        <p:spPr>
          <a:xfrm>
            <a:off x="4541453"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PLM</a:t>
            </a:r>
          </a:p>
        </p:txBody>
      </p:sp>
      <p:sp>
        <p:nvSpPr>
          <p:cNvPr id="32" name="Rectangle: Rounded Corners 30">
            <a:extLst>
              <a:ext uri="{FF2B5EF4-FFF2-40B4-BE49-F238E27FC236}">
                <a16:creationId xmlns:a16="http://schemas.microsoft.com/office/drawing/2014/main" id="{0828FAE5-7409-4DF5-B824-DF04364748C8}"/>
              </a:ext>
            </a:extLst>
          </p:cNvPr>
          <p:cNvSpPr/>
          <p:nvPr/>
        </p:nvSpPr>
        <p:spPr>
          <a:xfrm>
            <a:off x="350188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HCM</a:t>
            </a:r>
          </a:p>
        </p:txBody>
      </p:sp>
      <p:sp>
        <p:nvSpPr>
          <p:cNvPr id="33" name="Rectangle: Rounded Corners 31">
            <a:extLst>
              <a:ext uri="{FF2B5EF4-FFF2-40B4-BE49-F238E27FC236}">
                <a16:creationId xmlns:a16="http://schemas.microsoft.com/office/drawing/2014/main" id="{75A8456F-80D6-4DA4-92D6-74C163F35D12}"/>
              </a:ext>
            </a:extLst>
          </p:cNvPr>
          <p:cNvSpPr/>
          <p:nvPr/>
        </p:nvSpPr>
        <p:spPr>
          <a:xfrm>
            <a:off x="454145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SRM</a:t>
            </a:r>
          </a:p>
        </p:txBody>
      </p:sp>
      <p:sp>
        <p:nvSpPr>
          <p:cNvPr id="34" name="Oval 33">
            <a:extLst>
              <a:ext uri="{FF2B5EF4-FFF2-40B4-BE49-F238E27FC236}">
                <a16:creationId xmlns:a16="http://schemas.microsoft.com/office/drawing/2014/main" id="{770D665B-FFBA-4A39-87FD-77BAE7D59E66}"/>
              </a:ext>
            </a:extLst>
          </p:cNvPr>
          <p:cNvSpPr/>
          <p:nvPr/>
        </p:nvSpPr>
        <p:spPr>
          <a:xfrm>
            <a:off x="2941254" y="3926186"/>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5" name="TextBox 37">
            <a:extLst>
              <a:ext uri="{FF2B5EF4-FFF2-40B4-BE49-F238E27FC236}">
                <a16:creationId xmlns:a16="http://schemas.microsoft.com/office/drawing/2014/main" id="{6D1954E2-C724-4646-AC66-293C3140423E}"/>
              </a:ext>
            </a:extLst>
          </p:cNvPr>
          <p:cNvSpPr txBox="1"/>
          <p:nvPr/>
        </p:nvSpPr>
        <p:spPr>
          <a:xfrm>
            <a:off x="3246054" y="3791181"/>
            <a:ext cx="2235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RFC(SM59)</a:t>
            </a:r>
          </a:p>
        </p:txBody>
      </p:sp>
      <p:sp>
        <p:nvSpPr>
          <p:cNvPr id="36" name="Rectangle 35">
            <a:extLst>
              <a:ext uri="{FF2B5EF4-FFF2-40B4-BE49-F238E27FC236}">
                <a16:creationId xmlns:a16="http://schemas.microsoft.com/office/drawing/2014/main" id="{998370DB-CE81-455B-84D2-0B3C507301D1}"/>
              </a:ext>
            </a:extLst>
          </p:cNvPr>
          <p:cNvSpPr/>
          <p:nvPr/>
        </p:nvSpPr>
        <p:spPr>
          <a:xfrm>
            <a:off x="320941" y="2589056"/>
            <a:ext cx="1344151" cy="3115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Apps</a:t>
            </a:r>
          </a:p>
        </p:txBody>
      </p:sp>
      <p:sp>
        <p:nvSpPr>
          <p:cNvPr id="37" name="Rectangle 36">
            <a:extLst>
              <a:ext uri="{FF2B5EF4-FFF2-40B4-BE49-F238E27FC236}">
                <a16:creationId xmlns:a16="http://schemas.microsoft.com/office/drawing/2014/main" id="{C36CEA00-EE52-4B66-A9F3-A19819D1D196}"/>
              </a:ext>
            </a:extLst>
          </p:cNvPr>
          <p:cNvSpPr/>
          <p:nvPr/>
        </p:nvSpPr>
        <p:spPr>
          <a:xfrm>
            <a:off x="317500" y="3008156"/>
            <a:ext cx="1347591" cy="4255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OData services publish</a:t>
            </a:r>
          </a:p>
        </p:txBody>
      </p:sp>
      <p:sp>
        <p:nvSpPr>
          <p:cNvPr id="38" name="Rectangle 37">
            <a:extLst>
              <a:ext uri="{FF2B5EF4-FFF2-40B4-BE49-F238E27FC236}">
                <a16:creationId xmlns:a16="http://schemas.microsoft.com/office/drawing/2014/main" id="{98961F66-F862-4481-8FC8-C59CB8B67460}"/>
              </a:ext>
            </a:extLst>
          </p:cNvPr>
          <p:cNvSpPr/>
          <p:nvPr/>
        </p:nvSpPr>
        <p:spPr>
          <a:xfrm>
            <a:off x="264476" y="4447762"/>
            <a:ext cx="1292478" cy="7194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dirty="0"/>
              <a:t>Development of service code</a:t>
            </a:r>
          </a:p>
        </p:txBody>
      </p:sp>
      <p:sp>
        <p:nvSpPr>
          <p:cNvPr id="39" name="Rectangle 38">
            <a:extLst>
              <a:ext uri="{FF2B5EF4-FFF2-40B4-BE49-F238E27FC236}">
                <a16:creationId xmlns:a16="http://schemas.microsoft.com/office/drawing/2014/main" id="{8FE878DE-C1CB-4B11-99C9-FB8220B58506}"/>
              </a:ext>
            </a:extLst>
          </p:cNvPr>
          <p:cNvSpPr/>
          <p:nvPr/>
        </p:nvSpPr>
        <p:spPr>
          <a:xfrm>
            <a:off x="320941" y="3541936"/>
            <a:ext cx="1344150" cy="3078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launchpad</a:t>
            </a:r>
          </a:p>
        </p:txBody>
      </p:sp>
      <p:sp>
        <p:nvSpPr>
          <p:cNvPr id="40" name="Arrow: Right 42">
            <a:extLst>
              <a:ext uri="{FF2B5EF4-FFF2-40B4-BE49-F238E27FC236}">
                <a16:creationId xmlns:a16="http://schemas.microsoft.com/office/drawing/2014/main" id="{3E1BDA04-6718-4C7D-A7BB-00BB745BAA82}"/>
              </a:ext>
            </a:extLst>
          </p:cNvPr>
          <p:cNvSpPr/>
          <p:nvPr/>
        </p:nvSpPr>
        <p:spPr>
          <a:xfrm>
            <a:off x="5825131" y="3161109"/>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41" name="Rectangle 40">
            <a:extLst>
              <a:ext uri="{FF2B5EF4-FFF2-40B4-BE49-F238E27FC236}">
                <a16:creationId xmlns:a16="http://schemas.microsoft.com/office/drawing/2014/main" id="{0813DDA5-DC36-4292-9B67-B7D727546421}"/>
              </a:ext>
            </a:extLst>
          </p:cNvPr>
          <p:cNvSpPr/>
          <p:nvPr/>
        </p:nvSpPr>
        <p:spPr>
          <a:xfrm>
            <a:off x="7572611" y="2850442"/>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Embedded System (LOCAL)</a:t>
            </a:r>
          </a:p>
          <a:p>
            <a:pPr algn="ctr"/>
            <a:r>
              <a:rPr lang="en-US" dirty="0"/>
              <a:t>Services, Reg.,Publish, Fiori Apps, Launchpad, Designer, Apps, Code, ABAP Code</a:t>
            </a:r>
          </a:p>
        </p:txBody>
      </p:sp>
      <p:sp>
        <p:nvSpPr>
          <p:cNvPr id="42" name="Rectangle 41">
            <a:extLst>
              <a:ext uri="{FF2B5EF4-FFF2-40B4-BE49-F238E27FC236}">
                <a16:creationId xmlns:a16="http://schemas.microsoft.com/office/drawing/2014/main" id="{F2D3F010-3BA4-47A0-AB94-3A76E5EBA058}"/>
              </a:ext>
            </a:extLst>
          </p:cNvPr>
          <p:cNvSpPr/>
          <p:nvPr/>
        </p:nvSpPr>
        <p:spPr>
          <a:xfrm>
            <a:off x="8123831" y="1594666"/>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43" name="Flowchart: Magnetic Disk 42">
            <a:extLst>
              <a:ext uri="{FF2B5EF4-FFF2-40B4-BE49-F238E27FC236}">
                <a16:creationId xmlns:a16="http://schemas.microsoft.com/office/drawing/2014/main" id="{5E6E4832-D43F-4B6C-A103-3DCB11D802B3}"/>
              </a:ext>
            </a:extLst>
          </p:cNvPr>
          <p:cNvSpPr/>
          <p:nvPr/>
        </p:nvSpPr>
        <p:spPr>
          <a:xfrm>
            <a:off x="9038230" y="5145385"/>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t>HANA DB</a:t>
            </a:r>
          </a:p>
        </p:txBody>
      </p:sp>
      <p:cxnSp>
        <p:nvCxnSpPr>
          <p:cNvPr id="44" name="Straight Arrow Connector 43">
            <a:extLst>
              <a:ext uri="{FF2B5EF4-FFF2-40B4-BE49-F238E27FC236}">
                <a16:creationId xmlns:a16="http://schemas.microsoft.com/office/drawing/2014/main" id="{6EF5CED9-66B2-4F64-9401-34CDFE13559E}"/>
              </a:ext>
            </a:extLst>
          </p:cNvPr>
          <p:cNvCxnSpPr>
            <a:cxnSpLocks/>
            <a:stCxn id="41" idx="2"/>
            <a:endCxn id="43" idx="1"/>
          </p:cNvCxnSpPr>
          <p:nvPr/>
        </p:nvCxnSpPr>
        <p:spPr>
          <a:xfrm flipH="1">
            <a:off x="9647830" y="4272842"/>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F6759E-797F-4092-8295-30E05F3EAB98}"/>
              </a:ext>
            </a:extLst>
          </p:cNvPr>
          <p:cNvCxnSpPr>
            <a:cxnSpLocks/>
            <a:stCxn id="42" idx="2"/>
            <a:endCxn id="41" idx="0"/>
          </p:cNvCxnSpPr>
          <p:nvPr/>
        </p:nvCxnSpPr>
        <p:spPr>
          <a:xfrm>
            <a:off x="9647831" y="2148700"/>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53">
            <a:extLst>
              <a:ext uri="{FF2B5EF4-FFF2-40B4-BE49-F238E27FC236}">
                <a16:creationId xmlns:a16="http://schemas.microsoft.com/office/drawing/2014/main" id="{560123F5-5E70-4500-A35E-EBF79525ED9A}"/>
              </a:ext>
            </a:extLst>
          </p:cNvPr>
          <p:cNvCxnSpPr>
            <a:cxnSpLocks/>
            <a:stCxn id="41" idx="3"/>
            <a:endCxn id="41" idx="2"/>
          </p:cNvCxnSpPr>
          <p:nvPr/>
        </p:nvCxnSpPr>
        <p:spPr>
          <a:xfrm flipH="1">
            <a:off x="9647831" y="3561642"/>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586E3AB6-B868-47C9-BC1C-2449B5EE4620}"/>
                  </a:ext>
                </a:extLst>
              </p14:cNvPr>
              <p14:cNvContentPartPr/>
              <p14:nvPr/>
            </p14:nvContentPartPr>
            <p14:xfrm>
              <a:off x="5748526" y="5455274"/>
              <a:ext cx="480" cy="480"/>
            </p14:xfrm>
          </p:contentPart>
        </mc:Choice>
        <mc:Fallback xmlns="">
          <p:pic>
            <p:nvPicPr>
              <p:cNvPr id="47" name="Ink 46">
                <a:extLst>
                  <a:ext uri="{FF2B5EF4-FFF2-40B4-BE49-F238E27FC236}">
                    <a16:creationId xmlns="" xmlns:p14="http://schemas.microsoft.com/office/powerpoint/2010/main" xmlns:a16="http://schemas.microsoft.com/office/drawing/2014/main" xmlns:a14="http://schemas.microsoft.com/office/drawing/2010/main" xmlns:lc="http://schemas.openxmlformats.org/drawingml/2006/lockedCanvas" id="{586E3AB6-B868-47C9-BC1C-2449B5EE4620}"/>
                  </a:ext>
                </a:extLst>
              </p:cNvPr>
              <p:cNvPicPr/>
              <p:nvPr/>
            </p:nvPicPr>
            <p:blipFill>
              <a:blip r:embed="rId6"/>
              <a:stretch>
                <a:fillRect/>
              </a:stretch>
            </p:blipFill>
            <p:spPr>
              <a:xfrm>
                <a:off x="5736526" y="5443274"/>
                <a:ext cx="24480" cy="24480"/>
              </a:xfrm>
              <a:prstGeom prst="rect">
                <a:avLst/>
              </a:prstGeom>
            </p:spPr>
          </p:pic>
        </mc:Fallback>
      </mc:AlternateContent>
      <p:cxnSp>
        <p:nvCxnSpPr>
          <p:cNvPr id="9" name="Straight Arrow Connector 8"/>
          <p:cNvCxnSpPr/>
          <p:nvPr/>
        </p:nvCxnSpPr>
        <p:spPr>
          <a:xfrm>
            <a:off x="2509449" y="5288842"/>
            <a:ext cx="0" cy="574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52631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Installation of ADT</a:t>
            </a: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63358" y="658688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grpSp>
        <p:nvGrpSpPr>
          <p:cNvPr id="17" name="Group 16">
            <a:extLst>
              <a:ext uri="{FF2B5EF4-FFF2-40B4-BE49-F238E27FC236}">
                <a16:creationId xmlns:a16="http://schemas.microsoft.com/office/drawing/2014/main" id="{D317E1DC-D03B-4F96-BCB0-2DB879357170}"/>
              </a:ext>
            </a:extLst>
          </p:cNvPr>
          <p:cNvGrpSpPr/>
          <p:nvPr/>
        </p:nvGrpSpPr>
        <p:grpSpPr>
          <a:xfrm>
            <a:off x="1873361" y="988654"/>
            <a:ext cx="9962961" cy="5774581"/>
            <a:chOff x="3053187" y="494018"/>
            <a:chExt cx="5204114" cy="5943295"/>
          </a:xfrm>
        </p:grpSpPr>
        <p:sp>
          <p:nvSpPr>
            <p:cNvPr id="18" name="Rectangle 17">
              <a:extLst>
                <a:ext uri="{FF2B5EF4-FFF2-40B4-BE49-F238E27FC236}">
                  <a16:creationId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Rectangle 19">
              <a:extLst>
                <a:ext uri="{FF2B5EF4-FFF2-40B4-BE49-F238E27FC236}">
                  <a16:creationId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Rectangle 22">
              <a:extLst>
                <a:ext uri="{FF2B5EF4-FFF2-40B4-BE49-F238E27FC236}">
                  <a16:creationId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Rectangle 24">
              <a:extLst>
                <a:ext uri="{FF2B5EF4-FFF2-40B4-BE49-F238E27FC236}">
                  <a16:creationId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Rectangle 25">
              <a:extLst>
                <a:ext uri="{FF2B5EF4-FFF2-40B4-BE49-F238E27FC236}">
                  <a16:creationId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Rectangle 27">
              <a:extLst>
                <a:ext uri="{FF2B5EF4-FFF2-40B4-BE49-F238E27FC236}">
                  <a16:creationId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9" name="Rectangle 28">
              <a:extLst>
                <a:ext uri="{FF2B5EF4-FFF2-40B4-BE49-F238E27FC236}">
                  <a16:creationId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Rectangle 29">
              <a:extLst>
                <a:ext uri="{FF2B5EF4-FFF2-40B4-BE49-F238E27FC236}">
                  <a16:creationId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a:extLst>
                <a:ext uri="{FF2B5EF4-FFF2-40B4-BE49-F238E27FC236}">
                  <a16:creationId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a:extLst>
                <a:ext uri="{FF2B5EF4-FFF2-40B4-BE49-F238E27FC236}">
                  <a16:creationId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a:extLst>
                <a:ext uri="{FF2B5EF4-FFF2-40B4-BE49-F238E27FC236}">
                  <a16:creationId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a:extLst>
                <a:ext uri="{FF2B5EF4-FFF2-40B4-BE49-F238E27FC236}">
                  <a16:creationId xmlns:a16="http://schemas.microsoft.com/office/drawing/2014/main" id="{8C36D041-3F7A-4055-8A0A-0590F1ACC4E6}"/>
                </a:ext>
              </a:extLst>
            </p:cNvPr>
            <p:cNvSpPr>
              <a:spLocks/>
            </p:cNvSpPr>
            <p:nvPr/>
          </p:nvSpPr>
          <p:spPr bwMode="auto">
            <a:xfrm>
              <a:off x="4754987" y="522375"/>
              <a:ext cx="2819400" cy="566652"/>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a:extLst>
                <a:ext uri="{FF2B5EF4-FFF2-40B4-BE49-F238E27FC236}">
                  <a16:creationId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a:extLst>
                <a:ext uri="{FF2B5EF4-FFF2-40B4-BE49-F238E27FC236}">
                  <a16:creationId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1" name="Freeform 40">
              <a:extLst>
                <a:ext uri="{FF2B5EF4-FFF2-40B4-BE49-F238E27FC236}">
                  <a16:creationId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a:extLst>
                <a:ext uri="{FF2B5EF4-FFF2-40B4-BE49-F238E27FC236}">
                  <a16:creationId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3" name="Freeform 42">
              <a:extLst>
                <a:ext uri="{FF2B5EF4-FFF2-40B4-BE49-F238E27FC236}">
                  <a16:creationId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a:extLst>
                <a:ext uri="{FF2B5EF4-FFF2-40B4-BE49-F238E27FC236}">
                  <a16:creationId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a:extLst>
                <a:ext uri="{FF2B5EF4-FFF2-40B4-BE49-F238E27FC236}">
                  <a16:creationId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6" name="Freeform 45">
              <a:extLst>
                <a:ext uri="{FF2B5EF4-FFF2-40B4-BE49-F238E27FC236}">
                  <a16:creationId xmlns:a16="http://schemas.microsoft.com/office/drawing/2014/main" id="{00B4FF3D-4A12-4AD8-8891-6C26149CFB86}"/>
                </a:ext>
              </a:extLst>
            </p:cNvPr>
            <p:cNvSpPr>
              <a:spLocks/>
            </p:cNvSpPr>
            <p:nvPr/>
          </p:nvSpPr>
          <p:spPr bwMode="auto">
            <a:xfrm>
              <a:off x="3902816" y="494018"/>
              <a:ext cx="852171"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a:extLst>
                <a:ext uri="{FF2B5EF4-FFF2-40B4-BE49-F238E27FC236}">
                  <a16:creationId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Freeform 47">
              <a:extLst>
                <a:ext uri="{FF2B5EF4-FFF2-40B4-BE49-F238E27FC236}">
                  <a16:creationId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9" name="TextBox 135">
              <a:extLst>
                <a:ext uri="{FF2B5EF4-FFF2-40B4-BE49-F238E27FC236}">
                  <a16:creationId xmlns:a16="http://schemas.microsoft.com/office/drawing/2014/main" id="{D7AD3D20-92FC-41CA-831F-C3B850F79474}"/>
                </a:ext>
              </a:extLst>
            </p:cNvPr>
            <p:cNvSpPr txBox="1"/>
            <p:nvPr/>
          </p:nvSpPr>
          <p:spPr>
            <a:xfrm>
              <a:off x="4786643" y="56243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01</a:t>
              </a:r>
            </a:p>
          </p:txBody>
        </p:sp>
        <p:sp>
          <p:nvSpPr>
            <p:cNvPr id="50" name="TextBox 136">
              <a:extLst>
                <a:ext uri="{FF2B5EF4-FFF2-40B4-BE49-F238E27FC236}">
                  <a16:creationId xmlns:a16="http://schemas.microsoft.com/office/drawing/2014/main" id="{3856E834-197D-46DA-B628-DFE84BCB60C8}"/>
                </a:ext>
              </a:extLst>
            </p:cNvPr>
            <p:cNvSpPr txBox="1"/>
            <p:nvPr/>
          </p:nvSpPr>
          <p:spPr>
            <a:xfrm>
              <a:off x="4786643" y="1230773"/>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02</a:t>
              </a:r>
            </a:p>
          </p:txBody>
        </p:sp>
        <p:sp>
          <p:nvSpPr>
            <p:cNvPr id="51" name="TextBox 137">
              <a:extLst>
                <a:ext uri="{FF2B5EF4-FFF2-40B4-BE49-F238E27FC236}">
                  <a16:creationId xmlns:a16="http://schemas.microsoft.com/office/drawing/2014/main" id="{34F9BBF2-6B3E-485C-84CF-94EE28D0AC0E}"/>
                </a:ext>
              </a:extLst>
            </p:cNvPr>
            <p:cNvSpPr txBox="1"/>
            <p:nvPr/>
          </p:nvSpPr>
          <p:spPr>
            <a:xfrm>
              <a:off x="4786643" y="1899112"/>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03</a:t>
              </a:r>
            </a:p>
          </p:txBody>
        </p:sp>
        <p:sp>
          <p:nvSpPr>
            <p:cNvPr id="52" name="TextBox 138">
              <a:extLst>
                <a:ext uri="{FF2B5EF4-FFF2-40B4-BE49-F238E27FC236}">
                  <a16:creationId xmlns:a16="http://schemas.microsoft.com/office/drawing/2014/main" id="{D9C06231-3E87-4078-B49A-6EB25C911B90}"/>
                </a:ext>
              </a:extLst>
            </p:cNvPr>
            <p:cNvSpPr txBox="1"/>
            <p:nvPr/>
          </p:nvSpPr>
          <p:spPr>
            <a:xfrm>
              <a:off x="4786643" y="2567449"/>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04</a:t>
              </a:r>
            </a:p>
          </p:txBody>
        </p:sp>
        <p:sp>
          <p:nvSpPr>
            <p:cNvPr id="53" name="TextBox 139">
              <a:extLst>
                <a:ext uri="{FF2B5EF4-FFF2-40B4-BE49-F238E27FC236}">
                  <a16:creationId xmlns:a16="http://schemas.microsoft.com/office/drawing/2014/main" id="{44C5B9D2-E91E-4E1B-AED4-AC417C883750}"/>
                </a:ext>
              </a:extLst>
            </p:cNvPr>
            <p:cNvSpPr txBox="1"/>
            <p:nvPr/>
          </p:nvSpPr>
          <p:spPr>
            <a:xfrm>
              <a:off x="4786643" y="32357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05</a:t>
              </a:r>
            </a:p>
          </p:txBody>
        </p:sp>
        <p:sp>
          <p:nvSpPr>
            <p:cNvPr id="54" name="TextBox 140">
              <a:extLst>
                <a:ext uri="{FF2B5EF4-FFF2-40B4-BE49-F238E27FC236}">
                  <a16:creationId xmlns:a16="http://schemas.microsoft.com/office/drawing/2014/main" id="{BEBB67FC-3C43-4447-9676-B2807AB4ACFC}"/>
                </a:ext>
              </a:extLst>
            </p:cNvPr>
            <p:cNvSpPr txBox="1"/>
            <p:nvPr/>
          </p:nvSpPr>
          <p:spPr>
            <a:xfrm>
              <a:off x="4786643" y="39041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06</a:t>
              </a:r>
            </a:p>
          </p:txBody>
        </p:sp>
        <p:sp>
          <p:nvSpPr>
            <p:cNvPr id="55" name="TextBox 141">
              <a:extLst>
                <a:ext uri="{FF2B5EF4-FFF2-40B4-BE49-F238E27FC236}">
                  <a16:creationId xmlns:a16="http://schemas.microsoft.com/office/drawing/2014/main" id="{EB7BB8FC-8F84-4600-BC75-52C77A7AC235}"/>
                </a:ext>
              </a:extLst>
            </p:cNvPr>
            <p:cNvSpPr txBox="1"/>
            <p:nvPr/>
          </p:nvSpPr>
          <p:spPr>
            <a:xfrm>
              <a:off x="4786643" y="4573255"/>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07</a:t>
              </a:r>
            </a:p>
          </p:txBody>
        </p:sp>
        <p:sp>
          <p:nvSpPr>
            <p:cNvPr id="56" name="TextBox 142">
              <a:extLst>
                <a:ext uri="{FF2B5EF4-FFF2-40B4-BE49-F238E27FC236}">
                  <a16:creationId xmlns:a16="http://schemas.microsoft.com/office/drawing/2014/main" id="{FEE662BB-868A-4158-9754-65569C00D4B3}"/>
                </a:ext>
              </a:extLst>
            </p:cNvPr>
            <p:cNvSpPr txBox="1"/>
            <p:nvPr/>
          </p:nvSpPr>
          <p:spPr>
            <a:xfrm>
              <a:off x="4786643" y="52423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08</a:t>
              </a:r>
            </a:p>
          </p:txBody>
        </p:sp>
        <p:sp>
          <p:nvSpPr>
            <p:cNvPr id="57" name="TextBox 143">
              <a:extLst>
                <a:ext uri="{FF2B5EF4-FFF2-40B4-BE49-F238E27FC236}">
                  <a16:creationId xmlns:a16="http://schemas.microsoft.com/office/drawing/2014/main" id="{A8B49DED-B794-4272-83AF-DE7E3A050900}"/>
                </a:ext>
              </a:extLst>
            </p:cNvPr>
            <p:cNvSpPr txBox="1"/>
            <p:nvPr/>
          </p:nvSpPr>
          <p:spPr>
            <a:xfrm>
              <a:off x="4786643" y="59107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09</a:t>
              </a:r>
            </a:p>
          </p:txBody>
        </p:sp>
        <p:sp>
          <p:nvSpPr>
            <p:cNvPr id="58" name="Freeform 57">
              <a:extLst>
                <a:ext uri="{FF2B5EF4-FFF2-40B4-BE49-F238E27FC236}">
                  <a16:creationId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9" name="Group 58">
              <a:extLst>
                <a:ext uri="{FF2B5EF4-FFF2-40B4-BE49-F238E27FC236}">
                  <a16:creationId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101" name="Freeform 100">
                <a:extLst>
                  <a:ext uri="{FF2B5EF4-FFF2-40B4-BE49-F238E27FC236}">
                    <a16:creationId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2" name="Freeform 101">
                <a:extLst>
                  <a:ext uri="{FF2B5EF4-FFF2-40B4-BE49-F238E27FC236}">
                    <a16:creationId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0" name="Group 59">
              <a:extLst>
                <a:ext uri="{FF2B5EF4-FFF2-40B4-BE49-F238E27FC236}">
                  <a16:creationId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98" name="Freeform 97">
                <a:extLst>
                  <a:ext uri="{FF2B5EF4-FFF2-40B4-BE49-F238E27FC236}">
                    <a16:creationId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9" name="Freeform 98">
                <a:extLst>
                  <a:ext uri="{FF2B5EF4-FFF2-40B4-BE49-F238E27FC236}">
                    <a16:creationId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0" name="Freeform 99">
                <a:extLst>
                  <a:ext uri="{FF2B5EF4-FFF2-40B4-BE49-F238E27FC236}">
                    <a16:creationId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1" name="Group 60">
              <a:extLst>
                <a:ext uri="{FF2B5EF4-FFF2-40B4-BE49-F238E27FC236}">
                  <a16:creationId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95" name="Freeform 94">
                <a:extLst>
                  <a:ext uri="{FF2B5EF4-FFF2-40B4-BE49-F238E27FC236}">
                    <a16:creationId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6" name="Freeform 95">
                <a:extLst>
                  <a:ext uri="{FF2B5EF4-FFF2-40B4-BE49-F238E27FC236}">
                    <a16:creationId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7" name="Freeform 96">
                <a:extLst>
                  <a:ext uri="{FF2B5EF4-FFF2-40B4-BE49-F238E27FC236}">
                    <a16:creationId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2" name="Group 61">
              <a:extLst>
                <a:ext uri="{FF2B5EF4-FFF2-40B4-BE49-F238E27FC236}">
                  <a16:creationId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93" name="Freeform 92">
                <a:extLst>
                  <a:ext uri="{FF2B5EF4-FFF2-40B4-BE49-F238E27FC236}">
                    <a16:creationId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4" name="Freeform 93">
                <a:extLst>
                  <a:ext uri="{FF2B5EF4-FFF2-40B4-BE49-F238E27FC236}">
                    <a16:creationId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3" name="Group 62">
              <a:extLst>
                <a:ext uri="{FF2B5EF4-FFF2-40B4-BE49-F238E27FC236}">
                  <a16:creationId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91" name="Rectangle 90">
                <a:extLst>
                  <a:ext uri="{FF2B5EF4-FFF2-40B4-BE49-F238E27FC236}">
                    <a16:creationId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2" name="Freeform 91">
                <a:extLst>
                  <a:ext uri="{FF2B5EF4-FFF2-40B4-BE49-F238E27FC236}">
                    <a16:creationId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64" name="Freeform 63">
              <a:extLst>
                <a:ext uri="{FF2B5EF4-FFF2-40B4-BE49-F238E27FC236}">
                  <a16:creationId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65" name="Group 64">
              <a:extLst>
                <a:ext uri="{FF2B5EF4-FFF2-40B4-BE49-F238E27FC236}">
                  <a16:creationId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79" name="Freeform 78">
                <a:extLst>
                  <a:ext uri="{FF2B5EF4-FFF2-40B4-BE49-F238E27FC236}">
                    <a16:creationId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1" name="Freeform 80">
                <a:extLst>
                  <a:ext uri="{FF2B5EF4-FFF2-40B4-BE49-F238E27FC236}">
                    <a16:creationId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3" name="Freeform 82">
                <a:extLst>
                  <a:ext uri="{FF2B5EF4-FFF2-40B4-BE49-F238E27FC236}">
                    <a16:creationId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6" name="Freeform 85">
                <a:extLst>
                  <a:ext uri="{FF2B5EF4-FFF2-40B4-BE49-F238E27FC236}">
                    <a16:creationId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9" name="Freeform 88">
                <a:extLst>
                  <a:ext uri="{FF2B5EF4-FFF2-40B4-BE49-F238E27FC236}">
                    <a16:creationId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6" name="Group 65">
              <a:extLst>
                <a:ext uri="{FF2B5EF4-FFF2-40B4-BE49-F238E27FC236}">
                  <a16:creationId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76" name="Oval 75">
                <a:extLst>
                  <a:ext uri="{FF2B5EF4-FFF2-40B4-BE49-F238E27FC236}">
                    <a16:creationId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7" name="Freeform 76">
                <a:extLst>
                  <a:ext uri="{FF2B5EF4-FFF2-40B4-BE49-F238E27FC236}">
                    <a16:creationId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8" name="Freeform 77">
                <a:extLst>
                  <a:ext uri="{FF2B5EF4-FFF2-40B4-BE49-F238E27FC236}">
                    <a16:creationId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67" name="TextBox 178">
              <a:extLst>
                <a:ext uri="{FF2B5EF4-FFF2-40B4-BE49-F238E27FC236}">
                  <a16:creationId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5"/>
                </a:rPr>
                <a:t>Go to  link</a:t>
              </a:r>
              <a:endParaRPr lang="en-US" sz="1600" dirty="0">
                <a:solidFill>
                  <a:schemeClr val="bg1"/>
                </a:solidFill>
              </a:endParaRPr>
            </a:p>
          </p:txBody>
        </p:sp>
        <p:sp>
          <p:nvSpPr>
            <p:cNvPr id="68" name="TextBox 179">
              <a:extLst>
                <a:ext uri="{FF2B5EF4-FFF2-40B4-BE49-F238E27FC236}">
                  <a16:creationId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6">
                    <a:extLst>
                      <a:ext uri="{A12FA001-AC4F-418D-AE19-62706E023703}">
                        <ahyp:hlinkClr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7">
                    <a:extLst>
                      <a:ext uri="{A12FA001-AC4F-418D-AE19-62706E023703}">
                        <ahyp:hlinkClr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69" name="TextBox 180">
              <a:extLst>
                <a:ext uri="{FF2B5EF4-FFF2-40B4-BE49-F238E27FC236}">
                  <a16:creationId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8">
                    <a:extLst>
                      <a:ext uri="{A12FA001-AC4F-418D-AE19-62706E023703}">
                        <ahyp:hlinkClr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0" name="TextBox 181">
              <a:extLst>
                <a:ext uri="{FF2B5EF4-FFF2-40B4-BE49-F238E27FC236}">
                  <a16:creationId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Eclipse </a:t>
              </a:r>
              <a:r>
                <a:rPr lang="en-US" sz="1600" dirty="0">
                  <a:hlinkClick r:id="rId9"/>
                </a:rPr>
                <a:t>2021-06</a:t>
              </a:r>
              <a:r>
                <a:rPr lang="en-US" sz="1600" dirty="0"/>
                <a:t> </a:t>
              </a:r>
            </a:p>
            <a:p>
              <a:r>
                <a:rPr lang="en-US" sz="1600" dirty="0"/>
                <a:t>(e.g. </a:t>
              </a:r>
              <a:r>
                <a:rPr lang="en-US" sz="1600" dirty="0">
                  <a:hlinkClick r:id="rId10">
                    <a:extLst>
                      <a:ext uri="{A12FA001-AC4F-418D-AE19-62706E023703}">
                        <ahyp:hlinkClr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71" name="TextBox 182">
              <a:extLst>
                <a:ext uri="{FF2B5EF4-FFF2-40B4-BE49-F238E27FC236}">
                  <a16:creationId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72" name="TextBox 183">
              <a:extLst>
                <a:ext uri="{FF2B5EF4-FFF2-40B4-BE49-F238E27FC236}">
                  <a16:creationId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3" name="TextBox 184">
              <a:extLst>
                <a:ext uri="{FF2B5EF4-FFF2-40B4-BE49-F238E27FC236}">
                  <a16:creationId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74" name="TextBox 185">
              <a:extLst>
                <a:ext uri="{FF2B5EF4-FFF2-40B4-BE49-F238E27FC236}">
                  <a16:creationId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75" name="TextBox 186">
              <a:extLst>
                <a:ext uri="{FF2B5EF4-FFF2-40B4-BE49-F238E27FC236}">
                  <a16:creationId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3" name="Rectangle 102">
            <a:extLst>
              <a:ext uri="{FF2B5EF4-FFF2-40B4-BE49-F238E27FC236}">
                <a16:creationId xmlns:a16="http://schemas.microsoft.com/office/drawing/2014/main" id="{5A5B8581-8B8A-4B2D-B2CD-433A998C23F3}"/>
              </a:ext>
            </a:extLst>
          </p:cNvPr>
          <p:cNvSpPr>
            <a:spLocks noChangeArrowheads="1"/>
          </p:cNvSpPr>
          <p:nvPr/>
        </p:nvSpPr>
        <p:spPr bwMode="auto">
          <a:xfrm>
            <a:off x="355678" y="2972572"/>
            <a:ext cx="2152823" cy="1692256"/>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dirty="0">
                <a:solidFill>
                  <a:schemeClr val="bg1"/>
                </a:solidFill>
              </a:rPr>
              <a:t>Steps for </a:t>
            </a:r>
          </a:p>
          <a:p>
            <a:r>
              <a:rPr lang="en-IN" sz="2000" dirty="0">
                <a:solidFill>
                  <a:schemeClr val="bg1"/>
                </a:solidFill>
              </a:rPr>
              <a:t>Installation of ADT     ………..ABAP Development Tool</a:t>
            </a:r>
          </a:p>
        </p:txBody>
      </p:sp>
    </p:spTree>
    <p:extLst>
      <p:ext uri="{BB962C8B-B14F-4D97-AF65-F5344CB8AC3E}">
        <p14:creationId xmlns:p14="http://schemas.microsoft.com/office/powerpoint/2010/main" val="110063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Server Access</a:t>
            </a:r>
          </a:p>
        </p:txBody>
      </p:sp>
      <p:sp>
        <p:nvSpPr>
          <p:cNvPr id="19" name="TextBox 18">
            <a:extLst>
              <a:ext uri="{FF2B5EF4-FFF2-40B4-BE49-F238E27FC236}">
                <a16:creationId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
        <p:nvSpPr>
          <p:cNvPr id="6" name="Rectangle 5"/>
          <p:cNvSpPr/>
          <p:nvPr/>
        </p:nvSpPr>
        <p:spPr>
          <a:xfrm>
            <a:off x="281797" y="4174964"/>
            <a:ext cx="6096000" cy="646331"/>
          </a:xfrm>
          <a:prstGeom prst="rect">
            <a:avLst/>
          </a:prstGeom>
        </p:spPr>
        <p:txBody>
          <a:bodyPr>
            <a:spAutoFit/>
          </a:bodyPr>
          <a:lstStyle/>
          <a:p>
            <a:r>
              <a:rPr lang="nb-NO" dirty="0">
                <a:solidFill>
                  <a:srgbClr val="252423"/>
                </a:solidFill>
                <a:latin typeface="Segoe UI" panose="020B0502040204020203" pitchFamily="34" charset="0"/>
              </a:rPr>
              <a:t>User:- suser1 to suser20</a:t>
            </a:r>
          </a:p>
          <a:p>
            <a:r>
              <a:rPr lang="nb-NO" dirty="0">
                <a:solidFill>
                  <a:srgbClr val="252423"/>
                </a:solidFill>
                <a:latin typeface="Segoe UI" panose="020B0502040204020203" pitchFamily="34" charset="0"/>
              </a:rPr>
              <a:t>Password:- welcome@123</a:t>
            </a:r>
            <a:endParaRPr lang="en-US" dirty="0"/>
          </a:p>
        </p:txBody>
      </p:sp>
      <p:pic>
        <p:nvPicPr>
          <p:cNvPr id="2" name="Picture 1">
            <a:extLst>
              <a:ext uri="{FF2B5EF4-FFF2-40B4-BE49-F238E27FC236}">
                <a16:creationId xmlns:a16="http://schemas.microsoft.com/office/drawing/2014/main" id="{98C314E7-49F9-4125-B742-AAD1B7D50F71}"/>
              </a:ext>
            </a:extLst>
          </p:cNvPr>
          <p:cNvPicPr>
            <a:picLocks noChangeAspect="1"/>
          </p:cNvPicPr>
          <p:nvPr/>
        </p:nvPicPr>
        <p:blipFill>
          <a:blip r:embed="rId5"/>
          <a:stretch>
            <a:fillRect/>
          </a:stretch>
        </p:blipFill>
        <p:spPr>
          <a:xfrm>
            <a:off x="281797" y="1336313"/>
            <a:ext cx="5265876" cy="2644369"/>
          </a:xfrm>
          <a:prstGeom prst="rect">
            <a:avLst/>
          </a:prstGeom>
        </p:spPr>
      </p:pic>
    </p:spTree>
    <p:extLst>
      <p:ext uri="{BB962C8B-B14F-4D97-AF65-F5344CB8AC3E}">
        <p14:creationId xmlns:p14="http://schemas.microsoft.com/office/powerpoint/2010/main" val="280378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Enable SAP Gateway</a:t>
            </a:r>
          </a:p>
        </p:txBody>
      </p:sp>
      <p:sp>
        <p:nvSpPr>
          <p:cNvPr id="19" name="TextBox 18">
            <a:extLst>
              <a:ext uri="{FF2B5EF4-FFF2-40B4-BE49-F238E27FC236}">
                <a16:creationId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52952"/>
            <a:ext cx="10609579" cy="1477328"/>
          </a:xfrm>
          <a:prstGeom prst="rect">
            <a:avLst/>
          </a:prstGeom>
        </p:spPr>
        <p:txBody>
          <a:bodyPr wrap="square">
            <a:spAutoFit/>
          </a:bodyPr>
          <a:lstStyle/>
          <a:p>
            <a:pPr>
              <a:buFont typeface="+mj-lt"/>
              <a:buAutoNum type="arabicPeriod"/>
            </a:pPr>
            <a:r>
              <a:rPr lang="en-US" dirty="0"/>
              <a:t>Go to SPRO &gt;&gt; SAP Reference IMG.</a:t>
            </a:r>
          </a:p>
          <a:p>
            <a:pPr>
              <a:buFont typeface="+mj-lt"/>
              <a:buAutoNum type="arabicPeriod"/>
            </a:pPr>
            <a:r>
              <a:rPr lang="en-US" dirty="0"/>
              <a:t>Expand SAP NetWeaver &gt;&gt; Gateway &gt;&gt; ODATA Channel &gt;&gt; Configuration &gt;&gt; Activate or Deactivate SAP NetWeaver Gateway.</a:t>
            </a:r>
          </a:p>
          <a:p>
            <a:pPr>
              <a:buFont typeface="+mj-lt"/>
              <a:buAutoNum type="arabicPeriod"/>
            </a:pPr>
            <a:r>
              <a:rPr lang="en-US" dirty="0"/>
              <a:t>Click on Activate or Deactivate button to activate or deactivate SAP NetWeaver Gateway. In this case gateway is already activated.</a:t>
            </a:r>
            <a:endParaRPr lang="en-US" b="0" i="0" dirty="0">
              <a:effectLst/>
            </a:endParaRPr>
          </a:p>
        </p:txBody>
      </p:sp>
      <p:pic>
        <p:nvPicPr>
          <p:cNvPr id="3" name="Picture 2"/>
          <p:cNvPicPr>
            <a:picLocks noChangeAspect="1"/>
          </p:cNvPicPr>
          <p:nvPr/>
        </p:nvPicPr>
        <p:blipFill>
          <a:blip r:embed="rId5"/>
          <a:stretch>
            <a:fillRect/>
          </a:stretch>
        </p:blipFill>
        <p:spPr>
          <a:xfrm>
            <a:off x="655320" y="3148209"/>
            <a:ext cx="5314286" cy="3152381"/>
          </a:xfrm>
          <a:prstGeom prst="rect">
            <a:avLst/>
          </a:prstGeom>
        </p:spPr>
      </p:pic>
      <p:pic>
        <p:nvPicPr>
          <p:cNvPr id="4" name="Picture 3"/>
          <p:cNvPicPr>
            <a:picLocks noChangeAspect="1"/>
          </p:cNvPicPr>
          <p:nvPr/>
        </p:nvPicPr>
        <p:blipFill>
          <a:blip r:embed="rId6"/>
          <a:stretch>
            <a:fillRect/>
          </a:stretch>
        </p:blipFill>
        <p:spPr>
          <a:xfrm>
            <a:off x="7228529" y="2519638"/>
            <a:ext cx="4323809" cy="3780952"/>
          </a:xfrm>
          <a:prstGeom prst="rect">
            <a:avLst/>
          </a:prstGeom>
        </p:spPr>
      </p:pic>
      <p:sp>
        <p:nvSpPr>
          <p:cNvPr id="5" name="Chevron 4"/>
          <p:cNvSpPr/>
          <p:nvPr/>
        </p:nvSpPr>
        <p:spPr>
          <a:xfrm>
            <a:off x="6257045" y="3822700"/>
            <a:ext cx="677155" cy="6496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20099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RFC</a:t>
            </a: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78504"/>
            <a:ext cx="10725357" cy="1754326"/>
          </a:xfrm>
          <a:prstGeom prst="rect">
            <a:avLst/>
          </a:prstGeom>
        </p:spPr>
        <p:txBody>
          <a:bodyPr wrap="square">
            <a:spAutoFit/>
          </a:bodyPr>
          <a:lstStyle/>
          <a:p>
            <a:r>
              <a:rPr lang="en-US" dirty="0"/>
              <a:t>RFC is a mechanism that allows business applications to communicate and exchange information</a:t>
            </a:r>
          </a:p>
          <a:p>
            <a:r>
              <a:rPr lang="en-US" dirty="0"/>
              <a:t> (in pre-defined formats) with other systems. RFC stands for </a:t>
            </a:r>
            <a:r>
              <a:rPr lang="en-US" b="1" dirty="0"/>
              <a:t>‘Remote Function Call’</a:t>
            </a:r>
          </a:p>
          <a:p>
            <a:r>
              <a:rPr lang="en-US" dirty="0"/>
              <a:t>Tcode – “SM59”</a:t>
            </a:r>
          </a:p>
          <a:p>
            <a:r>
              <a:rPr lang="en-US" dirty="0"/>
              <a:t>RFC consists of two interfaces:</a:t>
            </a:r>
          </a:p>
          <a:p>
            <a:pPr lvl="1">
              <a:buFont typeface="+mj-lt"/>
              <a:buAutoNum type="arabicPeriod"/>
            </a:pPr>
            <a:r>
              <a:rPr lang="en-US" dirty="0"/>
              <a:t>A calling interface for ABAP Programs</a:t>
            </a:r>
          </a:p>
          <a:p>
            <a:pPr lvl="1">
              <a:buFont typeface="+mj-lt"/>
              <a:buAutoNum type="arabicPeriod"/>
            </a:pPr>
            <a:r>
              <a:rPr lang="en-US" dirty="0"/>
              <a:t>A calling interface for Non-SAP programs.</a:t>
            </a:r>
            <a:endParaRPr lang="en-US" b="0" i="0" dirty="0">
              <a:effectLst/>
            </a:endParaRPr>
          </a:p>
        </p:txBody>
      </p:sp>
      <p:pic>
        <p:nvPicPr>
          <p:cNvPr id="3" name="Picture 2"/>
          <p:cNvPicPr>
            <a:picLocks noChangeAspect="1"/>
          </p:cNvPicPr>
          <p:nvPr/>
        </p:nvPicPr>
        <p:blipFill>
          <a:blip r:embed="rId5"/>
          <a:stretch>
            <a:fillRect/>
          </a:stretch>
        </p:blipFill>
        <p:spPr>
          <a:xfrm>
            <a:off x="769270" y="3166166"/>
            <a:ext cx="7023477" cy="3140998"/>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2297597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Define System Alias</a:t>
            </a: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655321" y="1185747"/>
            <a:ext cx="10725357" cy="4247317"/>
          </a:xfrm>
          <a:prstGeom prst="rect">
            <a:avLst/>
          </a:prstGeom>
        </p:spPr>
        <p:txBody>
          <a:bodyPr wrap="square">
            <a:spAutoFit/>
          </a:bodyPr>
          <a:lstStyle/>
          <a:p>
            <a:pPr algn="just"/>
            <a:r>
              <a:rPr lang="en-US" dirty="0">
                <a:solidFill>
                  <a:srgbClr val="202124"/>
                </a:solidFill>
              </a:rPr>
              <a:t>Aliases are </a:t>
            </a:r>
            <a:r>
              <a:rPr lang="en-US" b="1" dirty="0">
                <a:solidFill>
                  <a:srgbClr val="202124"/>
                </a:solidFill>
              </a:rPr>
              <a:t>names that system administrators define for each system they create so that portal components can reference these systems</a:t>
            </a:r>
            <a:r>
              <a:rPr lang="en-US" dirty="0">
                <a:solidFill>
                  <a:srgbClr val="202124"/>
                </a:solidFill>
              </a:rPr>
              <a:t>. They are a means of retrieving the information stored on database servers without having to know the name of the server.</a:t>
            </a:r>
            <a:endParaRPr lang="en-US" dirty="0"/>
          </a:p>
          <a:p>
            <a:pPr algn="just"/>
            <a:endParaRPr lang="en-US" dirty="0">
              <a:solidFill>
                <a:srgbClr val="202124"/>
              </a:solidFill>
            </a:endParaRPr>
          </a:p>
          <a:p>
            <a:pPr algn="just"/>
            <a:r>
              <a:rPr lang="en-US" dirty="0">
                <a:solidFill>
                  <a:srgbClr val="202124"/>
                </a:solidFill>
              </a:rPr>
              <a:t>Procedure:</a:t>
            </a:r>
          </a:p>
          <a:p>
            <a:pPr algn="just"/>
            <a:endParaRPr lang="en-US" dirty="0">
              <a:solidFill>
                <a:srgbClr val="202124"/>
              </a:solidFill>
            </a:endParaRPr>
          </a:p>
          <a:p>
            <a:pPr marL="285750" indent="-285750" algn="just">
              <a:buFont typeface="Arial" panose="020B0604020202020204" pitchFamily="34" charset="0"/>
              <a:buChar char="•"/>
            </a:pPr>
            <a:r>
              <a:rPr lang="en-IN" dirty="0"/>
              <a:t>Use transaction SPRO</a:t>
            </a:r>
          </a:p>
          <a:p>
            <a:pPr algn="just"/>
            <a:r>
              <a:rPr lang="en-IN" dirty="0"/>
              <a:t>      &gt;&gt;&gt; SAP Reference IMG SAP Customizing Imp Guide</a:t>
            </a:r>
          </a:p>
          <a:p>
            <a:pPr algn="just"/>
            <a:r>
              <a:rPr lang="en-IN" dirty="0"/>
              <a:t>      &gt;&gt;&gt; SAP NetWeaver </a:t>
            </a:r>
          </a:p>
          <a:p>
            <a:pPr algn="just"/>
            <a:r>
              <a:rPr lang="en-IN" dirty="0"/>
              <a:t>      &gt;&gt;&gt; Gateway OData Channel </a:t>
            </a:r>
          </a:p>
          <a:p>
            <a:pPr algn="just"/>
            <a:r>
              <a:rPr lang="en-IN" dirty="0"/>
              <a:t>      &gt;&gt;&gt; Configuration</a:t>
            </a:r>
          </a:p>
          <a:p>
            <a:pPr algn="just"/>
            <a:r>
              <a:rPr lang="en-IN" dirty="0"/>
              <a:t>      &gt;&gt;&gt; Connection Settings</a:t>
            </a:r>
          </a:p>
          <a:p>
            <a:pPr algn="just"/>
            <a:r>
              <a:rPr lang="en-IN" dirty="0"/>
              <a:t>      </a:t>
            </a:r>
            <a:r>
              <a:rPr lang="en-IN"/>
              <a:t>&gt;&gt;&gt; Manage </a:t>
            </a:r>
            <a:r>
              <a:rPr lang="en-IN" dirty="0"/>
              <a:t>SAP System Aliases to OData Service.</a:t>
            </a:r>
          </a:p>
          <a:p>
            <a:pPr marL="285750" indent="-285750" algn="just">
              <a:buFont typeface="Arial" panose="020B0604020202020204" pitchFamily="34" charset="0"/>
              <a:buChar char="•"/>
            </a:pPr>
            <a:r>
              <a:rPr lang="en-IN" dirty="0"/>
              <a:t>Choose New Entries and enter the following: </a:t>
            </a:r>
          </a:p>
          <a:p>
            <a:pPr marL="285750" indent="-285750" algn="just">
              <a:buFont typeface="Arial" panose="020B0604020202020204" pitchFamily="34" charset="0"/>
              <a:buChar char="•"/>
            </a:pPr>
            <a:r>
              <a:rPr lang="en-IN" dirty="0"/>
              <a:t>Click Save to save your configuration settings.</a:t>
            </a:r>
          </a:p>
        </p:txBody>
      </p:sp>
      <p:sp>
        <p:nvSpPr>
          <p:cNvPr id="12"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pic>
        <p:nvPicPr>
          <p:cNvPr id="5" name="Picture 4">
            <a:extLst>
              <a:ext uri="{FF2B5EF4-FFF2-40B4-BE49-F238E27FC236}">
                <a16:creationId xmlns:a16="http://schemas.microsoft.com/office/drawing/2014/main" id="{FBDBA4B8-AD57-439C-AAC9-8717A569EAA6}"/>
              </a:ext>
            </a:extLst>
          </p:cNvPr>
          <p:cNvPicPr>
            <a:picLocks noChangeAspect="1"/>
          </p:cNvPicPr>
          <p:nvPr/>
        </p:nvPicPr>
        <p:blipFill>
          <a:blip r:embed="rId5"/>
          <a:stretch>
            <a:fillRect/>
          </a:stretch>
        </p:blipFill>
        <p:spPr>
          <a:xfrm>
            <a:off x="6962561" y="1977140"/>
            <a:ext cx="4343776" cy="4290432"/>
          </a:xfrm>
          <a:prstGeom prst="rect">
            <a:avLst/>
          </a:prstGeom>
        </p:spPr>
      </p:pic>
    </p:spTree>
    <p:extLst>
      <p:ext uri="{BB962C8B-B14F-4D97-AF65-F5344CB8AC3E}">
        <p14:creationId xmlns:p14="http://schemas.microsoft.com/office/powerpoint/2010/main" val="70921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Red banner important with exclamation mark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0" b="13699"/>
          <a:stretch/>
        </p:blipFill>
        <p:spPr bwMode="auto">
          <a:xfrm>
            <a:off x="5618221" y="2415140"/>
            <a:ext cx="6156265" cy="41661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Important TCode's</a:t>
            </a: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2" name="TextBox 11">
            <a:extLst>
              <a:ext uri="{FF2B5EF4-FFF2-40B4-BE49-F238E27FC236}">
                <a16:creationId xmlns:a16="http://schemas.microsoft.com/office/drawing/2014/main" id="{2C5AE13F-7F8C-45E4-B2FA-B8C539E0E80F}"/>
              </a:ext>
            </a:extLst>
          </p:cNvPr>
          <p:cNvSpPr txBox="1"/>
          <p:nvPr/>
        </p:nvSpPr>
        <p:spPr>
          <a:xfrm>
            <a:off x="562006" y="1248906"/>
            <a:ext cx="840419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t>SEGW – Service Builder</a:t>
            </a:r>
          </a:p>
          <a:p>
            <a:pPr marL="285750" indent="-285750">
              <a:lnSpc>
                <a:spcPct val="150000"/>
              </a:lnSpc>
              <a:buFont typeface="Wingdings" panose="05000000000000000000" pitchFamily="2" charset="2"/>
              <a:buChar char="v"/>
            </a:pPr>
            <a:r>
              <a:rPr lang="en-US" sz="1800" dirty="0"/>
              <a:t>/N/IWFND/MAINT_SERVICE – Maint Service / Registration of services</a:t>
            </a:r>
          </a:p>
          <a:p>
            <a:pPr marL="285750" indent="-285750">
              <a:lnSpc>
                <a:spcPct val="150000"/>
              </a:lnSpc>
              <a:buFont typeface="Wingdings" panose="05000000000000000000" pitchFamily="2" charset="2"/>
              <a:buChar char="v"/>
            </a:pPr>
            <a:r>
              <a:rPr lang="en-US" sz="1800" dirty="0"/>
              <a:t>/N/IWFND/ERROR_LOG – Error logs of service calls</a:t>
            </a:r>
          </a:p>
          <a:p>
            <a:pPr marL="285750" indent="-285750">
              <a:lnSpc>
                <a:spcPct val="150000"/>
              </a:lnSpc>
              <a:buFont typeface="Wingdings" panose="05000000000000000000" pitchFamily="2" charset="2"/>
              <a:buChar char="v"/>
            </a:pPr>
            <a:r>
              <a:rPr lang="en-US" sz="1800" dirty="0"/>
              <a:t>/N/IWFND/GW_CLIENT – Client Gateway / Test services locally within sap system</a:t>
            </a:r>
          </a:p>
          <a:p>
            <a:pPr marL="285750" indent="-285750">
              <a:lnSpc>
                <a:spcPct val="150000"/>
              </a:lnSpc>
              <a:buFont typeface="Wingdings" panose="05000000000000000000" pitchFamily="2" charset="2"/>
              <a:buChar char="v"/>
            </a:pPr>
            <a:r>
              <a:rPr lang="en-US" dirty="0"/>
              <a:t>/N/IWFND/CACHE_CLEANUP -  Cache Cleanup</a:t>
            </a:r>
            <a:endParaRPr lang="en-US" sz="1800" dirty="0"/>
          </a:p>
        </p:txBody>
      </p:sp>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274633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2329280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90629" y="0"/>
            <a:ext cx="7601295" cy="6858000"/>
          </a:xfrm>
        </p:spPr>
      </p:pic>
      <p:sp>
        <p:nvSpPr>
          <p:cNvPr id="2" name="Rectangle 1">
            <a:extLst>
              <a:ext uri="{FF2B5EF4-FFF2-40B4-BE49-F238E27FC236}">
                <a16:creationId xmlns:a16="http://schemas.microsoft.com/office/drawing/2014/main"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Trainer : Anubhav Oberoy &amp; Shubham Singh</a:t>
            </a:r>
          </a:p>
        </p:txBody>
      </p:sp>
      <p:sp>
        <p:nvSpPr>
          <p:cNvPr id="15" name="TextBox 14">
            <a:extLst>
              <a:ext uri="{FF2B5EF4-FFF2-40B4-BE49-F238E27FC236}">
                <a16:creationId xmlns:a16="http://schemas.microsoft.com/office/drawing/2014/main" id="{CC39E87A-2CAF-CD41-98DC-4526D06794F9}"/>
              </a:ext>
            </a:extLst>
          </p:cNvPr>
          <p:cNvSpPr txBox="1"/>
          <p:nvPr/>
        </p:nvSpPr>
        <p:spPr>
          <a:xfrm>
            <a:off x="220108" y="4647168"/>
            <a:ext cx="5294060" cy="1384995"/>
          </a:xfrm>
          <a:prstGeom prst="rect">
            <a:avLst/>
          </a:prstGeom>
          <a:noFill/>
          <a:ln>
            <a:noFill/>
          </a:ln>
        </p:spPr>
        <p:txBody>
          <a:bodyPr wrap="square" rtlCol="0">
            <a:spAutoFit/>
          </a:bodyPr>
          <a:lstStyle/>
          <a:p>
            <a:pPr lvl="0" defTabSz="914217"/>
            <a:r>
              <a:rPr lang="en-US" sz="4200" b="1" dirty="0">
                <a:latin typeface="Arial" panose="020B0604020202020204" pitchFamily="34" charset="0"/>
                <a:ea typeface="Cambria" panose="02040503050406030204" pitchFamily="18" charset="0"/>
                <a:cs typeface="Arial" panose="020B0604020202020204" pitchFamily="34" charset="0"/>
              </a:rPr>
              <a:t>Anubhav Oberoy &amp;</a:t>
            </a:r>
          </a:p>
          <a:p>
            <a:pPr lvl="0" defTabSz="914217"/>
            <a:r>
              <a:rPr lang="en-US" sz="4200" b="1" dirty="0">
                <a:latin typeface="Arial" panose="020B0604020202020204" pitchFamily="34" charset="0"/>
                <a:ea typeface="Cambria" panose="02040503050406030204" pitchFamily="18" charset="0"/>
                <a:cs typeface="Arial" panose="020B0604020202020204" pitchFamily="34" charset="0"/>
              </a:rPr>
              <a:t>Shubham Singh</a:t>
            </a:r>
          </a:p>
        </p:txBody>
      </p:sp>
    </p:spTree>
    <p:extLst>
      <p:ext uri="{BB962C8B-B14F-4D97-AF65-F5344CB8AC3E}">
        <p14:creationId xmlns:p14="http://schemas.microsoft.com/office/powerpoint/2010/main" val="264494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20</a:t>
            </a:fld>
            <a:endParaRPr lang="en-US" dirty="0"/>
          </a:p>
        </p:txBody>
      </p:sp>
      <p:pic>
        <p:nvPicPr>
          <p:cNvPr id="11" name="Picture Placeholder 10">
            <a:extLst>
              <a:ext uri="{FF2B5EF4-FFF2-40B4-BE49-F238E27FC236}">
                <a16:creationId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567" y="2543981"/>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- 1</a:t>
            </a:r>
          </a:p>
        </p:txBody>
      </p:sp>
      <p:sp>
        <p:nvSpPr>
          <p:cNvPr id="12" name="TextBox 11">
            <a:extLst>
              <a:ext uri="{FF2B5EF4-FFF2-40B4-BE49-F238E27FC236}">
                <a16:creationId xmlns:a16="http://schemas.microsoft.com/office/drawing/2014/main" id="{1E8BD2BC-59B0-4D30-97AE-9B4A2D8F7B41}"/>
              </a:ext>
            </a:extLst>
          </p:cNvPr>
          <p:cNvSpPr txBox="1"/>
          <p:nvPr/>
        </p:nvSpPr>
        <p:spPr>
          <a:xfrm>
            <a:off x="1108285" y="1191817"/>
            <a:ext cx="86707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OData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REST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OData Calls – GET Sample SAP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Stateless v/s Stateful Communication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Architecture of SAP Gateway – Embedded v/s Central HUB</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How to Enable Gateway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RFC</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Define System Alias</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Important </a:t>
            </a:r>
            <a:r>
              <a:rPr lang="en-US" dirty="0" err="1">
                <a:latin typeface="Calibri" panose="020F0502020204030204" pitchFamily="34" charset="0"/>
                <a:cs typeface="Calibri" panose="020F0502020204030204" pitchFamily="34" charset="0"/>
              </a:rPr>
              <a:t>TCode’s</a:t>
            </a:r>
            <a:r>
              <a:rPr lang="en-US" dirty="0">
                <a:latin typeface="Calibri" panose="020F0502020204030204" pitchFamily="34" charset="0"/>
                <a:cs typeface="Calibri" panose="020F0502020204030204" pitchFamily="34" charset="0"/>
              </a:rPr>
              <a:t> </a:t>
            </a: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17790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Introduction to OData</a:t>
            </a:r>
          </a:p>
        </p:txBody>
      </p:sp>
      <p:sp>
        <p:nvSpPr>
          <p:cNvPr id="19" name="TextBox 18">
            <a:extLst>
              <a:ext uri="{FF2B5EF4-FFF2-40B4-BE49-F238E27FC236}">
                <a16:creationId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03164"/>
            <a:ext cx="10725357" cy="1754326"/>
          </a:xfrm>
          <a:prstGeom prst="rect">
            <a:avLst/>
          </a:prstGeom>
        </p:spPr>
        <p:txBody>
          <a:bodyPr wrap="square">
            <a:spAutoFit/>
          </a:bodyPr>
          <a:lstStyle/>
          <a:p>
            <a:pPr algn="just"/>
            <a:r>
              <a:rPr lang="en-US" dirty="0"/>
              <a:t>OData is </a:t>
            </a:r>
            <a:r>
              <a:rPr lang="en-US" b="1" dirty="0"/>
              <a:t>open data protocol</a:t>
            </a:r>
            <a:r>
              <a:rPr lang="en-US" dirty="0"/>
              <a:t>, it is used to create REST based services, initially developed by the OASIS (Organization for the Advancement of Structured Information Standards) company later acquired by Microsoft and make open source.</a:t>
            </a:r>
          </a:p>
          <a:p>
            <a:pPr algn="just"/>
            <a:r>
              <a:rPr lang="en-US" dirty="0">
                <a:solidFill>
                  <a:srgbClr val="202124"/>
                </a:solidFill>
              </a:rPr>
              <a:t>The simplest definition of OData would be that it is a standardized protocol built over existing HTTP and REST protocols supporting CRUD (Create, Read, Update, Delete) operations for creating and consuming data APIs.</a:t>
            </a:r>
          </a:p>
          <a:p>
            <a:pPr algn="just"/>
            <a:r>
              <a:rPr lang="en-US" dirty="0"/>
              <a:t>Currently OData is widely used for exposing data.</a:t>
            </a:r>
          </a:p>
        </p:txBody>
      </p:sp>
      <p:pic>
        <p:nvPicPr>
          <p:cNvPr id="1026" name="Picture 2" descr="OData – Everything that you need to know (Part 4) | SAP B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696" y="2901433"/>
            <a:ext cx="5726849" cy="3851685"/>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9771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Data – Everything that you need to know (Part 3)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2" y="3556917"/>
            <a:ext cx="10414426" cy="3232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Why we need OData</a:t>
            </a:r>
          </a:p>
        </p:txBody>
      </p:sp>
      <p:sp>
        <p:nvSpPr>
          <p:cNvPr id="19" name="TextBox 18">
            <a:extLst>
              <a:ext uri="{FF2B5EF4-FFF2-40B4-BE49-F238E27FC236}">
                <a16:creationId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15603" y="1061227"/>
            <a:ext cx="11097265" cy="2585323"/>
          </a:xfrm>
          <a:prstGeom prst="rect">
            <a:avLst/>
          </a:prstGeom>
        </p:spPr>
        <p:txBody>
          <a:bodyPr wrap="square">
            <a:spAutoFit/>
          </a:bodyPr>
          <a:lstStyle/>
          <a:p>
            <a:pPr marL="285750" indent="-285750">
              <a:buFont typeface="Wingdings" panose="05000000000000000000" pitchFamily="2" charset="2"/>
              <a:buChar char="q"/>
            </a:pPr>
            <a:r>
              <a:rPr lang="en-US" dirty="0"/>
              <a:t>OData helps </a:t>
            </a:r>
            <a:r>
              <a:rPr lang="en-US" b="1" dirty="0"/>
              <a:t>you focus on your business logic</a:t>
            </a:r>
            <a:r>
              <a:rPr lang="en-US" dirty="0"/>
              <a:t> while building RESTful APIs without having to worry about the various approaches to define request and response headers, status codes, HTTP methods, URL conventions, media types, payload formats, query options, etc.</a:t>
            </a:r>
          </a:p>
          <a:p>
            <a:pPr marL="285750" indent="-285750">
              <a:buFont typeface="Wingdings" panose="05000000000000000000" pitchFamily="2" charset="2"/>
              <a:buChar char="q"/>
            </a:pPr>
            <a:r>
              <a:rPr lang="en-US" dirty="0"/>
              <a:t>OData (Open Data Protocol) is an ISO/IEC approved, OASIS standard that defines a set of best practices for building and consuming RESTful APIs.</a:t>
            </a:r>
          </a:p>
          <a:p>
            <a:pPr marL="285750" indent="-285750">
              <a:buFont typeface="Wingdings" panose="05000000000000000000" pitchFamily="2" charset="2"/>
              <a:buChar char="q"/>
            </a:pPr>
            <a:r>
              <a:rPr lang="en-US" dirty="0"/>
              <a:t>OData also provides guidance for tracking changes, defining functions/actions for reusable procedures, and sending asynchronous/batch requests.</a:t>
            </a:r>
          </a:p>
          <a:p>
            <a:pPr marL="285750" indent="-285750">
              <a:buFont typeface="Wingdings" panose="05000000000000000000" pitchFamily="2" charset="2"/>
              <a:buChar char="q"/>
            </a:pPr>
            <a:r>
              <a:rPr lang="en-US" dirty="0"/>
              <a:t>OData RESTful APIs are easy to consume. The OData metadata, a machine-readable description of the data model of the APIs, enables the creation of powerful generic client proxies and tools.</a:t>
            </a:r>
          </a:p>
        </p:txBody>
      </p:sp>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67692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Benefits of OData</a:t>
            </a:r>
          </a:p>
        </p:txBody>
      </p:sp>
      <p:sp>
        <p:nvSpPr>
          <p:cNvPr id="19" name="TextBox 18">
            <a:extLst>
              <a:ext uri="{FF2B5EF4-FFF2-40B4-BE49-F238E27FC236}">
                <a16:creationId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91589" y="1094358"/>
            <a:ext cx="11150451" cy="2265364"/>
          </a:xfrm>
          <a:prstGeom prst="rect">
            <a:avLst/>
          </a:prstGeom>
        </p:spPr>
        <p:txBody>
          <a:bodyPr wrap="square">
            <a:spAutoFit/>
          </a:bodyPr>
          <a:lstStyle/>
          <a:p>
            <a:r>
              <a:rPr lang="en-US" dirty="0"/>
              <a:t>OData is able to </a:t>
            </a:r>
            <a:r>
              <a:rPr lang="en-US" b="1" dirty="0"/>
              <a:t>provide metadata about your service interface that can be used to generate client code to access the service</a:t>
            </a:r>
            <a:r>
              <a:rPr lang="en-US" dirty="0"/>
              <a:t>. So if you have lots of client classes that you need to create, this could speed up your process.</a:t>
            </a:r>
            <a:endParaRPr lang="en-US" dirty="0">
              <a:solidFill>
                <a:srgbClr val="171717"/>
              </a:solidFill>
            </a:endParaRPr>
          </a:p>
          <a:p>
            <a:pPr marL="285750" indent="-285750">
              <a:lnSpc>
                <a:spcPct val="150000"/>
              </a:lnSpc>
              <a:buFont typeface="Wingdings" panose="05000000000000000000" pitchFamily="2" charset="2"/>
              <a:buChar char="v"/>
            </a:pPr>
            <a:r>
              <a:rPr lang="en-US" dirty="0">
                <a:solidFill>
                  <a:srgbClr val="171717"/>
                </a:solidFill>
              </a:rPr>
              <a:t>It lets developers interact with data by using RESTful web services.</a:t>
            </a:r>
          </a:p>
          <a:p>
            <a:pPr marL="285750" indent="-285750">
              <a:lnSpc>
                <a:spcPct val="150000"/>
              </a:lnSpc>
              <a:buFont typeface="Wingdings" panose="05000000000000000000" pitchFamily="2" charset="2"/>
              <a:buChar char="v"/>
            </a:pPr>
            <a:r>
              <a:rPr lang="en-US" dirty="0">
                <a:solidFill>
                  <a:srgbClr val="171717"/>
                </a:solidFill>
              </a:rPr>
              <a:t>It provides a simple and uniform way to share data in a discoverable manner.</a:t>
            </a:r>
          </a:p>
          <a:p>
            <a:pPr marL="285750" indent="-285750">
              <a:lnSpc>
                <a:spcPct val="150000"/>
              </a:lnSpc>
              <a:buFont typeface="Wingdings" panose="05000000000000000000" pitchFamily="2" charset="2"/>
              <a:buChar char="v"/>
            </a:pPr>
            <a:r>
              <a:rPr lang="en-US" dirty="0">
                <a:solidFill>
                  <a:srgbClr val="171717"/>
                </a:solidFill>
              </a:rPr>
              <a:t>It enables broad integration across products.</a:t>
            </a:r>
          </a:p>
          <a:p>
            <a:pPr marL="285750" indent="-285750">
              <a:lnSpc>
                <a:spcPct val="150000"/>
              </a:lnSpc>
              <a:buFont typeface="Wingdings" panose="05000000000000000000" pitchFamily="2" charset="2"/>
              <a:buChar char="v"/>
            </a:pPr>
            <a:r>
              <a:rPr lang="en-US" dirty="0">
                <a:solidFill>
                  <a:srgbClr val="171717"/>
                </a:solidFill>
              </a:rPr>
              <a:t>It enables integration by using the HTTP protocol stack.</a:t>
            </a:r>
            <a:endParaRPr lang="en-US" b="0" i="0" dirty="0">
              <a:solidFill>
                <a:srgbClr val="171717"/>
              </a:solidFill>
              <a:effectLst/>
            </a:endParaRPr>
          </a:p>
        </p:txBody>
      </p:sp>
      <p:pic>
        <p:nvPicPr>
          <p:cNvPr id="1026" name="Picture 2" descr="Reporting from NAV: the benefits of OData - Fenwick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220" y="3928699"/>
            <a:ext cx="6492780" cy="1596141"/>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77206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REST (Representational State Transfer) | by Sagar Man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496836"/>
            <a:ext cx="5061659" cy="4336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Rest?</a:t>
            </a:r>
          </a:p>
        </p:txBody>
      </p:sp>
      <p:sp>
        <p:nvSpPr>
          <p:cNvPr id="21" name="TextBox 20">
            <a:extLst>
              <a:ext uri="{FF2B5EF4-FFF2-40B4-BE49-F238E27FC236}">
                <a16:creationId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36909" y="1074509"/>
            <a:ext cx="10725357" cy="3970318"/>
          </a:xfrm>
          <a:prstGeom prst="rect">
            <a:avLst/>
          </a:prstGeom>
        </p:spPr>
        <p:txBody>
          <a:bodyPr wrap="square">
            <a:spAutoFit/>
          </a:bodyPr>
          <a:lstStyle/>
          <a:p>
            <a:r>
              <a:rPr lang="en-US" dirty="0"/>
              <a:t>A REST API (also known as RESTful API) is an application programming interface (API or web API) that conforms to the constraints of REST architectural style and allows for interaction with RESTful web services. REST stands for representational state transfer and was created by computer scientist Roy Fielding.</a:t>
            </a:r>
          </a:p>
          <a:p>
            <a:r>
              <a:rPr lang="en-US" dirty="0"/>
              <a:t>REST is defined as an option for web services and Remote Procedure calls. It is used for designing network applications.</a:t>
            </a:r>
          </a:p>
          <a:p>
            <a:endParaRPr lang="en-US" dirty="0"/>
          </a:p>
          <a:p>
            <a:r>
              <a:rPr lang="en-US" dirty="0"/>
              <a:t>REST services like a web services and supports below features −</a:t>
            </a:r>
          </a:p>
          <a:p>
            <a:endParaRPr lang="en-US" dirty="0"/>
          </a:p>
          <a:p>
            <a:pPr marL="285750" indent="-285750">
              <a:buFont typeface="Arial" panose="020B0604020202020204" pitchFamily="34" charset="0"/>
              <a:buChar char="•"/>
            </a:pPr>
            <a:r>
              <a:rPr lang="en-US" dirty="0"/>
              <a:t>Work with firewalls</a:t>
            </a:r>
          </a:p>
          <a:p>
            <a:pPr marL="285750" indent="-285750">
              <a:buFont typeface="Arial" panose="020B0604020202020204" pitchFamily="34" charset="0"/>
              <a:buChar char="•"/>
            </a:pPr>
            <a:r>
              <a:rPr lang="en-US" dirty="0"/>
              <a:t>Language-independent</a:t>
            </a:r>
          </a:p>
          <a:p>
            <a:pPr marL="285750" indent="-285750">
              <a:buFont typeface="Arial" panose="020B0604020202020204" pitchFamily="34" charset="0"/>
              <a:buChar char="•"/>
            </a:pPr>
            <a:r>
              <a:rPr lang="en-US" dirty="0"/>
              <a:t>Standards-based</a:t>
            </a:r>
          </a:p>
          <a:p>
            <a:pPr marL="285750" indent="-285750">
              <a:buFont typeface="Arial" panose="020B0604020202020204" pitchFamily="34" charset="0"/>
              <a:buChar char="•"/>
            </a:pPr>
            <a:r>
              <a:rPr lang="en-US" dirty="0"/>
              <a:t>Not Platform dependent</a:t>
            </a:r>
          </a:p>
          <a:p>
            <a:pPr marL="285750" indent="-285750">
              <a:buFont typeface="Arial" panose="020B0604020202020204" pitchFamily="34" charset="0"/>
              <a:buChar char="•"/>
            </a:pPr>
            <a:r>
              <a:rPr lang="en-US" dirty="0"/>
              <a:t>Code on Demand</a:t>
            </a:r>
          </a:p>
          <a:p>
            <a:endParaRPr lang="en-US" dirty="0"/>
          </a:p>
        </p:txBody>
      </p:sp>
      <p:sp>
        <p:nvSpPr>
          <p:cNvPr id="12"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56922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OData Calls – Get Sample OData</a:t>
            </a:r>
          </a:p>
        </p:txBody>
      </p:sp>
      <p:sp>
        <p:nvSpPr>
          <p:cNvPr id="24" name="TextBox 23">
            <a:extLst>
              <a:ext uri="{FF2B5EF4-FFF2-40B4-BE49-F238E27FC236}">
                <a16:creationId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3421" y="1085633"/>
            <a:ext cx="7251700" cy="646331"/>
          </a:xfrm>
          <a:prstGeom prst="rect">
            <a:avLst/>
          </a:prstGeom>
        </p:spPr>
        <p:txBody>
          <a:bodyPr wrap="square">
            <a:spAutoFit/>
          </a:bodyPr>
          <a:lstStyle/>
          <a:p>
            <a:r>
              <a:rPr lang="en-US" dirty="0"/>
              <a:t>Sample OData Service</a:t>
            </a:r>
          </a:p>
          <a:p>
            <a:r>
              <a:rPr lang="en-US" dirty="0">
                <a:hlinkClick r:id="rId5"/>
              </a:rPr>
              <a:t>https://services.odata.org/V2/Northwind/Northwind.svc/?$format=json</a:t>
            </a:r>
            <a:endParaRPr lang="en-US" dirty="0"/>
          </a:p>
        </p:txBody>
      </p:sp>
      <p:sp>
        <p:nvSpPr>
          <p:cNvPr id="70" name="TextBox 69">
            <a:extLst>
              <a:ext uri="{FF2B5EF4-FFF2-40B4-BE49-F238E27FC236}">
                <a16:creationId xmlns:a16="http://schemas.microsoft.com/office/drawing/2014/main" id="{762033D1-974B-4560-BACF-BE948DA989EA}"/>
              </a:ext>
            </a:extLst>
          </p:cNvPr>
          <p:cNvSpPr txBox="1"/>
          <p:nvPr/>
        </p:nvSpPr>
        <p:spPr>
          <a:xfrm>
            <a:off x="6117199" y="172634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grpSp>
        <p:nvGrpSpPr>
          <p:cNvPr id="16" name="Group 15">
            <a:extLst>
              <a:ext uri="{FF2B5EF4-FFF2-40B4-BE49-F238E27FC236}">
                <a16:creationId xmlns:a16="http://schemas.microsoft.com/office/drawing/2014/main" id="{D08A8408-8F8E-46C7-8CC7-00ECF58663D3}"/>
              </a:ext>
            </a:extLst>
          </p:cNvPr>
          <p:cNvGrpSpPr/>
          <p:nvPr/>
        </p:nvGrpSpPr>
        <p:grpSpPr>
          <a:xfrm>
            <a:off x="3322749" y="1739328"/>
            <a:ext cx="4570297" cy="4809254"/>
            <a:chOff x="3041023" y="985720"/>
            <a:chExt cx="5801364" cy="5736082"/>
          </a:xfrm>
        </p:grpSpPr>
        <p:sp>
          <p:nvSpPr>
            <p:cNvPr id="17" name="Freeform: Shape 23">
              <a:extLst>
                <a:ext uri="{FF2B5EF4-FFF2-40B4-BE49-F238E27FC236}">
                  <a16:creationId xmlns:a16="http://schemas.microsoft.com/office/drawing/2014/main"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8" name="Freeform: Shape 24">
              <a:extLst>
                <a:ext uri="{FF2B5EF4-FFF2-40B4-BE49-F238E27FC236}">
                  <a16:creationId xmlns:a16="http://schemas.microsoft.com/office/drawing/2014/main"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0" name="Freeform: Shape 25">
              <a:extLst>
                <a:ext uri="{FF2B5EF4-FFF2-40B4-BE49-F238E27FC236}">
                  <a16:creationId xmlns:a16="http://schemas.microsoft.com/office/drawing/2014/main"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3" name="Freeform 5">
              <a:extLst>
                <a:ext uri="{FF2B5EF4-FFF2-40B4-BE49-F238E27FC236}">
                  <a16:creationId xmlns:a16="http://schemas.microsoft.com/office/drawing/2014/main"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5" name="Freeform 7">
              <a:extLst>
                <a:ext uri="{FF2B5EF4-FFF2-40B4-BE49-F238E27FC236}">
                  <a16:creationId xmlns:a16="http://schemas.microsoft.com/office/drawing/2014/main"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6" name="Freeform 9">
              <a:extLst>
                <a:ext uri="{FF2B5EF4-FFF2-40B4-BE49-F238E27FC236}">
                  <a16:creationId xmlns:a16="http://schemas.microsoft.com/office/drawing/2014/main"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7" name="Freeform 11">
              <a:extLst>
                <a:ext uri="{FF2B5EF4-FFF2-40B4-BE49-F238E27FC236}">
                  <a16:creationId xmlns:a16="http://schemas.microsoft.com/office/drawing/2014/main"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13">
              <a:extLst>
                <a:ext uri="{FF2B5EF4-FFF2-40B4-BE49-F238E27FC236}">
                  <a16:creationId xmlns:a16="http://schemas.microsoft.com/office/drawing/2014/main"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15">
              <a:extLst>
                <a:ext uri="{FF2B5EF4-FFF2-40B4-BE49-F238E27FC236}">
                  <a16:creationId xmlns:a16="http://schemas.microsoft.com/office/drawing/2014/main"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Oval 29">
              <a:extLst>
                <a:ext uri="{FF2B5EF4-FFF2-40B4-BE49-F238E27FC236}">
                  <a16:creationId xmlns:a16="http://schemas.microsoft.com/office/drawing/2014/main"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2" name="Straight Connector 31">
              <a:extLst>
                <a:ext uri="{FF2B5EF4-FFF2-40B4-BE49-F238E27FC236}">
                  <a16:creationId xmlns:a16="http://schemas.microsoft.com/office/drawing/2014/main"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5" name="Arc 34">
              <a:extLst>
                <a:ext uri="{FF2B5EF4-FFF2-40B4-BE49-F238E27FC236}">
                  <a16:creationId xmlns:a16="http://schemas.microsoft.com/office/drawing/2014/main"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6" name="Arc 35">
              <a:extLst>
                <a:ext uri="{FF2B5EF4-FFF2-40B4-BE49-F238E27FC236}">
                  <a16:creationId xmlns:a16="http://schemas.microsoft.com/office/drawing/2014/main"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7" name="Arc 36">
              <a:extLst>
                <a:ext uri="{FF2B5EF4-FFF2-40B4-BE49-F238E27FC236}">
                  <a16:creationId xmlns:a16="http://schemas.microsoft.com/office/drawing/2014/main"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a16="http://schemas.microsoft.com/office/drawing/2014/main"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a16="http://schemas.microsoft.com/office/drawing/2014/main"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0" name="TextBox 39">
              <a:extLst>
                <a:ext uri="{FF2B5EF4-FFF2-40B4-BE49-F238E27FC236}">
                  <a16:creationId xmlns:a16="http://schemas.microsoft.com/office/drawing/2014/main"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1" name="Oval 40">
              <a:extLst>
                <a:ext uri="{FF2B5EF4-FFF2-40B4-BE49-F238E27FC236}">
                  <a16:creationId xmlns:a16="http://schemas.microsoft.com/office/drawing/2014/main"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2" name="Oval 41">
              <a:extLst>
                <a:ext uri="{FF2B5EF4-FFF2-40B4-BE49-F238E27FC236}">
                  <a16:creationId xmlns:a16="http://schemas.microsoft.com/office/drawing/2014/main"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3" name="Group 42">
              <a:extLst>
                <a:ext uri="{FF2B5EF4-FFF2-40B4-BE49-F238E27FC236}">
                  <a16:creationId xmlns:a16="http://schemas.microsoft.com/office/drawing/2014/main" id="{EF938349-D8C7-471E-AE41-CF5A2909F641}"/>
                </a:ext>
              </a:extLst>
            </p:cNvPr>
            <p:cNvGrpSpPr/>
            <p:nvPr/>
          </p:nvGrpSpPr>
          <p:grpSpPr bwMode="gray">
            <a:xfrm>
              <a:off x="3346437" y="2102889"/>
              <a:ext cx="1259050" cy="1259050"/>
              <a:chOff x="3455866" y="2241540"/>
              <a:chExt cx="1159346" cy="1159346"/>
            </a:xfrm>
          </p:grpSpPr>
          <p:sp>
            <p:nvSpPr>
              <p:cNvPr id="67" name="Oval 66">
                <a:extLst>
                  <a:ext uri="{FF2B5EF4-FFF2-40B4-BE49-F238E27FC236}">
                    <a16:creationId xmlns:a16="http://schemas.microsoft.com/office/drawing/2014/main"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a16="http://schemas.microsoft.com/office/drawing/2014/main"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4" name="Group 43">
              <a:extLst>
                <a:ext uri="{FF2B5EF4-FFF2-40B4-BE49-F238E27FC236}">
                  <a16:creationId xmlns:a16="http://schemas.microsoft.com/office/drawing/2014/main" id="{07FC2C48-57FF-427A-8663-BDE3E9EE1826}"/>
                </a:ext>
              </a:extLst>
            </p:cNvPr>
            <p:cNvGrpSpPr/>
            <p:nvPr/>
          </p:nvGrpSpPr>
          <p:grpSpPr bwMode="gray">
            <a:xfrm>
              <a:off x="3041023" y="4325151"/>
              <a:ext cx="1661947" cy="1284231"/>
              <a:chOff x="3014982" y="4041079"/>
              <a:chExt cx="1530339" cy="1182533"/>
            </a:xfrm>
          </p:grpSpPr>
          <p:sp>
            <p:nvSpPr>
              <p:cNvPr id="65" name="Oval 64">
                <a:extLst>
                  <a:ext uri="{FF2B5EF4-FFF2-40B4-BE49-F238E27FC236}">
                    <a16:creationId xmlns:a16="http://schemas.microsoft.com/office/drawing/2014/main" id="{501912E6-0892-4E56-A139-6E6C5B3170B5}"/>
                  </a:ext>
                </a:extLst>
              </p:cNvPr>
              <p:cNvSpPr/>
              <p:nvPr/>
            </p:nvSpPr>
            <p:spPr bwMode="gray">
              <a:xfrm>
                <a:off x="3014982" y="4041079"/>
                <a:ext cx="1530339" cy="1182533"/>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6" name="Oval 65">
                <a:extLst>
                  <a:ext uri="{FF2B5EF4-FFF2-40B4-BE49-F238E27FC236}">
                    <a16:creationId xmlns:a16="http://schemas.microsoft.com/office/drawing/2014/main" id="{59B9B5C8-503F-48DF-98C9-B3E801ABDD9E}"/>
                  </a:ext>
                </a:extLst>
              </p:cNvPr>
              <p:cNvSpPr/>
              <p:nvPr/>
            </p:nvSpPr>
            <p:spPr bwMode="gray">
              <a:xfrm>
                <a:off x="3108434" y="4134533"/>
                <a:ext cx="1326239" cy="95406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5" name="Oval 44">
              <a:extLst>
                <a:ext uri="{FF2B5EF4-FFF2-40B4-BE49-F238E27FC236}">
                  <a16:creationId xmlns:a16="http://schemas.microsoft.com/office/drawing/2014/main"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6" name="Oval 45">
              <a:extLst>
                <a:ext uri="{FF2B5EF4-FFF2-40B4-BE49-F238E27FC236}">
                  <a16:creationId xmlns:a16="http://schemas.microsoft.com/office/drawing/2014/main"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7" name="Oval 46">
              <a:extLst>
                <a:ext uri="{FF2B5EF4-FFF2-40B4-BE49-F238E27FC236}">
                  <a16:creationId xmlns:a16="http://schemas.microsoft.com/office/drawing/2014/main"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8" name="Oval 47">
              <a:extLst>
                <a:ext uri="{FF2B5EF4-FFF2-40B4-BE49-F238E27FC236}">
                  <a16:creationId xmlns:a16="http://schemas.microsoft.com/office/drawing/2014/main"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a16="http://schemas.microsoft.com/office/drawing/2014/main"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a16="http://schemas.microsoft.com/office/drawing/2014/main"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TextBox 50">
              <a:hlinkClick r:id="rId6"/>
              <a:extLst>
                <a:ext uri="{FF2B5EF4-FFF2-40B4-BE49-F238E27FC236}">
                  <a16:creationId xmlns:a16="http://schemas.microsoft.com/office/drawing/2014/main"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2" name="TextBox 51">
              <a:extLst>
                <a:ext uri="{FF2B5EF4-FFF2-40B4-BE49-F238E27FC236}">
                  <a16:creationId xmlns:a16="http://schemas.microsoft.com/office/drawing/2014/main"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3" name="TextBox 52">
              <a:extLst>
                <a:ext uri="{FF2B5EF4-FFF2-40B4-BE49-F238E27FC236}">
                  <a16:creationId xmlns:a16="http://schemas.microsoft.com/office/drawing/2014/main"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$skip</a:t>
              </a:r>
              <a:endParaRPr lang="en-US" kern="0" dirty="0">
                <a:latin typeface="Arial" pitchFamily="34" charset="0"/>
                <a:cs typeface="Arial" pitchFamily="34" charset="0"/>
              </a:endParaRPr>
            </a:p>
          </p:txBody>
        </p:sp>
        <p:sp>
          <p:nvSpPr>
            <p:cNvPr id="54" name="TextBox 53">
              <a:extLst>
                <a:ext uri="{FF2B5EF4-FFF2-40B4-BE49-F238E27FC236}">
                  <a16:creationId xmlns:a16="http://schemas.microsoft.com/office/drawing/2014/main"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5" name="TextBox 54">
              <a:extLst>
                <a:ext uri="{FF2B5EF4-FFF2-40B4-BE49-F238E27FC236}">
                  <a16:creationId xmlns:a16="http://schemas.microsoft.com/office/drawing/2014/main" id="{D0D04FC2-F283-4427-9090-41890CA1F9FD}"/>
                </a:ext>
              </a:extLst>
            </p:cNvPr>
            <p:cNvSpPr txBox="1"/>
            <p:nvPr/>
          </p:nvSpPr>
          <p:spPr bwMode="gray">
            <a:xfrm>
              <a:off x="7689889" y="4853413"/>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$select</a:t>
              </a:r>
              <a:endParaRPr lang="en-US" kern="0" dirty="0">
                <a:latin typeface="Arial" pitchFamily="34" charset="0"/>
                <a:cs typeface="Arial" pitchFamily="34" charset="0"/>
              </a:endParaRPr>
            </a:p>
          </p:txBody>
        </p:sp>
        <p:sp>
          <p:nvSpPr>
            <p:cNvPr id="56" name="TextBox 55">
              <a:extLst>
                <a:ext uri="{FF2B5EF4-FFF2-40B4-BE49-F238E27FC236}">
                  <a16:creationId xmlns:a16="http://schemas.microsoft.com/office/drawing/2014/main"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57" name="TextBox 56">
              <a:extLst>
                <a:ext uri="{FF2B5EF4-FFF2-40B4-BE49-F238E27FC236}">
                  <a16:creationId xmlns:a16="http://schemas.microsoft.com/office/drawing/2014/main"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9"/>
                </a:rPr>
                <a:t>$filter</a:t>
              </a:r>
              <a:endParaRPr lang="en-US" kern="0" dirty="0">
                <a:latin typeface="Arial" pitchFamily="34" charset="0"/>
                <a:cs typeface="Arial" pitchFamily="34" charset="0"/>
              </a:endParaRPr>
            </a:p>
          </p:txBody>
        </p:sp>
        <p:sp>
          <p:nvSpPr>
            <p:cNvPr id="58" name="TextBox 57">
              <a:extLst>
                <a:ext uri="{FF2B5EF4-FFF2-40B4-BE49-F238E27FC236}">
                  <a16:creationId xmlns:a16="http://schemas.microsoft.com/office/drawing/2014/main"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59" name="TextBox 58">
              <a:extLst>
                <a:ext uri="{FF2B5EF4-FFF2-40B4-BE49-F238E27FC236}">
                  <a16:creationId xmlns:a16="http://schemas.microsoft.com/office/drawing/2014/main"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0" name="TextBox 59">
              <a:extLst>
                <a:ext uri="{FF2B5EF4-FFF2-40B4-BE49-F238E27FC236}">
                  <a16:creationId xmlns:a16="http://schemas.microsoft.com/office/drawing/2014/main" id="{73AE4D77-9E0D-4DF1-A567-95AB6B449DB0}"/>
                </a:ext>
              </a:extLst>
            </p:cNvPr>
            <p:cNvSpPr txBox="1"/>
            <p:nvPr/>
          </p:nvSpPr>
          <p:spPr bwMode="gray">
            <a:xfrm>
              <a:off x="3434476"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1" name="TextBox 60">
              <a:extLst>
                <a:ext uri="{FF2B5EF4-FFF2-40B4-BE49-F238E27FC236}">
                  <a16:creationId xmlns:a16="http://schemas.microsoft.com/office/drawing/2014/main" id="{F3D03ECE-8325-4959-AF64-949AADE689FB}"/>
                </a:ext>
              </a:extLst>
            </p:cNvPr>
            <p:cNvSpPr txBox="1"/>
            <p:nvPr/>
          </p:nvSpPr>
          <p:spPr bwMode="gray">
            <a:xfrm>
              <a:off x="3452990" y="2584172"/>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0"/>
                </a:rPr>
                <a:t>$format</a:t>
              </a:r>
              <a:endParaRPr lang="en-US" kern="0" dirty="0">
                <a:latin typeface="Arial" pitchFamily="34" charset="0"/>
                <a:cs typeface="Arial" pitchFamily="34" charset="0"/>
              </a:endParaRPr>
            </a:p>
          </p:txBody>
        </p:sp>
        <p:sp>
          <p:nvSpPr>
            <p:cNvPr id="62" name="TextBox 61">
              <a:extLst>
                <a:ext uri="{FF2B5EF4-FFF2-40B4-BE49-F238E27FC236}">
                  <a16:creationId xmlns:a16="http://schemas.microsoft.com/office/drawing/2014/main"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3" name="Freeform: Shape 65">
              <a:extLst>
                <a:ext uri="{FF2B5EF4-FFF2-40B4-BE49-F238E27FC236}">
                  <a16:creationId xmlns:a16="http://schemas.microsoft.com/office/drawing/2014/main"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64" name="TextBox 63">
              <a:extLst>
                <a:ext uri="{FF2B5EF4-FFF2-40B4-BE49-F238E27FC236}">
                  <a16:creationId xmlns:a16="http://schemas.microsoft.com/office/drawing/2014/main" id="{0372D2A6-A7E3-4B99-8E33-17D13F14B6C8}"/>
                </a:ext>
              </a:extLst>
            </p:cNvPr>
            <p:cNvSpPr txBox="1"/>
            <p:nvPr/>
          </p:nvSpPr>
          <p:spPr bwMode="gray">
            <a:xfrm>
              <a:off x="3147579" y="4899846"/>
              <a:ext cx="1327623" cy="310792"/>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1"/>
                </a:rPr>
                <a:t>$expand</a:t>
              </a:r>
              <a:endParaRPr lang="en-US" kern="0" dirty="0">
                <a:latin typeface="Arial" pitchFamily="34" charset="0"/>
                <a:cs typeface="Arial" pitchFamily="34" charset="0"/>
              </a:endParaRPr>
            </a:p>
          </p:txBody>
        </p:sp>
      </p:grpSp>
      <p:sp>
        <p:nvSpPr>
          <p:cNvPr id="69" name="TextBox 68">
            <a:extLst>
              <a:ext uri="{FF2B5EF4-FFF2-40B4-BE49-F238E27FC236}">
                <a16:creationId xmlns:a16="http://schemas.microsoft.com/office/drawing/2014/main" id="{43B17F5B-C45F-41A0-9DAC-516F831138FE}"/>
              </a:ext>
            </a:extLst>
          </p:cNvPr>
          <p:cNvSpPr txBox="1"/>
          <p:nvPr/>
        </p:nvSpPr>
        <p:spPr>
          <a:xfrm>
            <a:off x="1425264" y="2868689"/>
            <a:ext cx="2419039" cy="923330"/>
          </a:xfrm>
          <a:prstGeom prst="rect">
            <a:avLst/>
          </a:prstGeom>
          <a:noFill/>
        </p:spPr>
        <p:txBody>
          <a:bodyPr wrap="square" rtlCol="0">
            <a:spAutoFit/>
          </a:bodyPr>
          <a:lstStyle/>
          <a:p>
            <a:r>
              <a:rPr lang="en-US" b="0" i="0" dirty="0">
                <a:solidFill>
                  <a:srgbClr val="171717"/>
                </a:solidFill>
                <a:effectLst/>
              </a:rPr>
              <a:t>Returns the results in the specified media format.</a:t>
            </a:r>
            <a:endParaRPr lang="en-IN" dirty="0"/>
          </a:p>
        </p:txBody>
      </p:sp>
      <p:sp>
        <p:nvSpPr>
          <p:cNvPr id="71" name="Rectangle 1">
            <a:extLst>
              <a:ext uri="{FF2B5EF4-FFF2-40B4-BE49-F238E27FC236}">
                <a16:creationId xmlns:a16="http://schemas.microsoft.com/office/drawing/2014/main" id="{B9AE41F3-1866-486C-A447-BAD221F033CE}"/>
              </a:ext>
            </a:extLst>
          </p:cNvPr>
          <p:cNvSpPr>
            <a:spLocks noChangeArrowheads="1"/>
          </p:cNvSpPr>
          <p:nvPr/>
        </p:nvSpPr>
        <p:spPr bwMode="auto">
          <a:xfrm>
            <a:off x="7873517" y="2460270"/>
            <a:ext cx="3507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72" name="TextBox 71">
            <a:extLst>
              <a:ext uri="{FF2B5EF4-FFF2-40B4-BE49-F238E27FC236}">
                <a16:creationId xmlns:a16="http://schemas.microsoft.com/office/drawing/2014/main" id="{3718D348-0306-45CE-9C1C-61A6FA23E442}"/>
              </a:ext>
            </a:extLst>
          </p:cNvPr>
          <p:cNvSpPr txBox="1"/>
          <p:nvPr/>
        </p:nvSpPr>
        <p:spPr>
          <a:xfrm>
            <a:off x="7979210" y="4765074"/>
            <a:ext cx="2159551" cy="579682"/>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73" name="TextBox 72">
            <a:extLst>
              <a:ext uri="{FF2B5EF4-FFF2-40B4-BE49-F238E27FC236}">
                <a16:creationId xmlns:a16="http://schemas.microsoft.com/office/drawing/2014/main" id="{68ED2457-1FB1-4BC2-8F46-71E9012FDCC3}"/>
              </a:ext>
            </a:extLst>
          </p:cNvPr>
          <p:cNvSpPr txBox="1"/>
          <p:nvPr/>
        </p:nvSpPr>
        <p:spPr>
          <a:xfrm>
            <a:off x="4889714" y="6467320"/>
            <a:ext cx="2583376" cy="331247"/>
          </a:xfrm>
          <a:prstGeom prst="rect">
            <a:avLst/>
          </a:prstGeom>
          <a:noFill/>
        </p:spPr>
        <p:txBody>
          <a:bodyPr wrap="square" rtlCol="0">
            <a:spAutoFit/>
          </a:bodyPr>
          <a:lstStyle/>
          <a:p>
            <a:r>
              <a:rPr lang="en-IN" dirty="0"/>
              <a:t>Filters results (rows).</a:t>
            </a:r>
          </a:p>
        </p:txBody>
      </p:sp>
      <p:sp>
        <p:nvSpPr>
          <p:cNvPr id="74" name="TextBox 73">
            <a:extLst>
              <a:ext uri="{FF2B5EF4-FFF2-40B4-BE49-F238E27FC236}">
                <a16:creationId xmlns:a16="http://schemas.microsoft.com/office/drawing/2014/main" id="{3404BE4B-F47E-4D02-A960-8F1608B64167}"/>
              </a:ext>
            </a:extLst>
          </p:cNvPr>
          <p:cNvSpPr txBox="1"/>
          <p:nvPr/>
        </p:nvSpPr>
        <p:spPr>
          <a:xfrm>
            <a:off x="1655099" y="4861130"/>
            <a:ext cx="1949879" cy="646331"/>
          </a:xfrm>
          <a:prstGeom prst="rect">
            <a:avLst/>
          </a:prstGeom>
          <a:noFill/>
        </p:spPr>
        <p:txBody>
          <a:bodyPr wrap="square" rtlCol="0">
            <a:spAutoFit/>
          </a:bodyPr>
          <a:lstStyle/>
          <a:p>
            <a:r>
              <a:rPr lang="en-IN" b="0" i="0" dirty="0">
                <a:solidFill>
                  <a:srgbClr val="171717"/>
                </a:solidFill>
                <a:effectLst/>
              </a:rPr>
              <a:t>Retrieves related resources.</a:t>
            </a:r>
            <a:endParaRPr lang="en-IN" dirty="0"/>
          </a:p>
        </p:txBody>
      </p:sp>
      <p:sp>
        <p:nvSpPr>
          <p:cNvPr id="75"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24801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id="{CC39E87A-2CAF-CD41-98DC-4526D06794F9}"/>
              </a:ext>
            </a:extLst>
          </p:cNvPr>
          <p:cNvSpPr txBox="1"/>
          <p:nvPr/>
        </p:nvSpPr>
        <p:spPr>
          <a:xfrm>
            <a:off x="486808" y="3420280"/>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4" name="TextBox 23">
            <a:extLst>
              <a:ext uri="{FF2B5EF4-FFF2-40B4-BE49-F238E27FC236}">
                <a16:creationId xmlns:a16="http://schemas.microsoft.com/office/drawing/2014/main" id="{B7179A51-5460-4ADA-9A06-1ABE87F06D1D}"/>
              </a:ext>
            </a:extLst>
          </p:cNvPr>
          <p:cNvSpPr txBox="1"/>
          <p:nvPr/>
        </p:nvSpPr>
        <p:spPr>
          <a:xfrm>
            <a:off x="1127220" y="4864723"/>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a16="http://schemas.microsoft.com/office/drawing/2014/main" id="{D83B1C55-98C8-4AD9-848B-BC59FE8FED4D}"/>
              </a:ext>
            </a:extLst>
          </p:cNvPr>
          <p:cNvGrpSpPr/>
          <p:nvPr/>
        </p:nvGrpSpPr>
        <p:grpSpPr>
          <a:xfrm>
            <a:off x="5567165" y="528034"/>
            <a:ext cx="1354806" cy="1462190"/>
            <a:chOff x="3502124" y="2204864"/>
            <a:chExt cx="2926887" cy="2880336"/>
          </a:xfrm>
        </p:grpSpPr>
        <p:sp>
          <p:nvSpPr>
            <p:cNvPr id="92" name="Freeform 91">
              <a:extLst>
                <a:ext uri="{FF2B5EF4-FFF2-40B4-BE49-F238E27FC236}">
                  <a16:creationId xmlns:a16="http://schemas.microsoft.com/office/drawing/2014/main" id="{B06BFD07-61C7-4BF8-90C4-ACADEB2A995C}"/>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3" name="Freeform 92">
              <a:extLst>
                <a:ext uri="{FF2B5EF4-FFF2-40B4-BE49-F238E27FC236}">
                  <a16:creationId xmlns:a16="http://schemas.microsoft.com/office/drawing/2014/main" id="{90206B2A-6DD6-4C11-B4C7-957E22793D4C}"/>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cxnSp>
        <p:nvCxnSpPr>
          <p:cNvPr id="16" name="Straight Connector 15">
            <a:extLst>
              <a:ext uri="{FF2B5EF4-FFF2-40B4-BE49-F238E27FC236}">
                <a16:creationId xmlns:a16="http://schemas.microsoft.com/office/drawing/2014/main" id="{64FD026A-2E58-4BD1-AAAE-442EC3966CC8}"/>
              </a:ext>
            </a:extLst>
          </p:cNvPr>
          <p:cNvCxnSpPr>
            <a:cxnSpLocks/>
          </p:cNvCxnSpPr>
          <p:nvPr/>
        </p:nvCxnSpPr>
        <p:spPr>
          <a:xfrm>
            <a:off x="727727"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Arrow: Chevron 22">
            <a:extLst>
              <a:ext uri="{FF2B5EF4-FFF2-40B4-BE49-F238E27FC236}">
                <a16:creationId xmlns:a16="http://schemas.microsoft.com/office/drawing/2014/main" id="{D286E87C-D6D8-4173-8930-2B22A169E220}"/>
              </a:ext>
            </a:extLst>
          </p:cNvPr>
          <p:cNvSpPr/>
          <p:nvPr/>
        </p:nvSpPr>
        <p:spPr>
          <a:xfrm>
            <a:off x="999241" y="882040"/>
            <a:ext cx="3882815" cy="75415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Stateless Communication</a:t>
            </a:r>
          </a:p>
        </p:txBody>
      </p:sp>
      <p:cxnSp>
        <p:nvCxnSpPr>
          <p:cNvPr id="18" name="Straight Connector 17">
            <a:extLst>
              <a:ext uri="{FF2B5EF4-FFF2-40B4-BE49-F238E27FC236}">
                <a16:creationId xmlns:a16="http://schemas.microsoft.com/office/drawing/2014/main" id="{EB0E72AC-AB2E-47EE-B84C-2B6E62658D00}"/>
              </a:ext>
            </a:extLst>
          </p:cNvPr>
          <p:cNvCxnSpPr>
            <a:cxnSpLocks/>
          </p:cNvCxnSpPr>
          <p:nvPr/>
        </p:nvCxnSpPr>
        <p:spPr>
          <a:xfrm>
            <a:off x="7175314"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row: Chevron 64">
            <a:extLst>
              <a:ext uri="{FF2B5EF4-FFF2-40B4-BE49-F238E27FC236}">
                <a16:creationId xmlns:a16="http://schemas.microsoft.com/office/drawing/2014/main" id="{6B771928-F165-47D5-90AA-C2C25F20948F}"/>
              </a:ext>
            </a:extLst>
          </p:cNvPr>
          <p:cNvSpPr/>
          <p:nvPr/>
        </p:nvSpPr>
        <p:spPr>
          <a:xfrm flipH="1">
            <a:off x="7598256" y="882040"/>
            <a:ext cx="3731387" cy="7541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Stateful Communication</a:t>
            </a:r>
          </a:p>
        </p:txBody>
      </p:sp>
      <p:sp>
        <p:nvSpPr>
          <p:cNvPr id="23" name="Rectangle: Rounded Corners 24">
            <a:extLst>
              <a:ext uri="{FF2B5EF4-FFF2-40B4-BE49-F238E27FC236}">
                <a16:creationId xmlns:a16="http://schemas.microsoft.com/office/drawing/2014/main" id="{CD9B6B71-AAF4-4B01-854F-2FBED59C8DB2}"/>
              </a:ext>
            </a:extLst>
          </p:cNvPr>
          <p:cNvSpPr/>
          <p:nvPr/>
        </p:nvSpPr>
        <p:spPr>
          <a:xfrm>
            <a:off x="727727"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5" name="Oval 24">
            <a:extLst>
              <a:ext uri="{FF2B5EF4-FFF2-40B4-BE49-F238E27FC236}">
                <a16:creationId xmlns:a16="http://schemas.microsoft.com/office/drawing/2014/main" id="{C4260A06-7864-4325-BD2E-A65BB57E958F}"/>
              </a:ext>
            </a:extLst>
          </p:cNvPr>
          <p:cNvSpPr/>
          <p:nvPr/>
        </p:nvSpPr>
        <p:spPr>
          <a:xfrm>
            <a:off x="708338" y="2484643"/>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6" name="Rectangle: Rounded Corners 65">
            <a:extLst>
              <a:ext uri="{FF2B5EF4-FFF2-40B4-BE49-F238E27FC236}">
                <a16:creationId xmlns:a16="http://schemas.microsoft.com/office/drawing/2014/main" id="{482ACA4C-6A5A-4351-9775-D57AD724D4CF}"/>
              </a:ext>
            </a:extLst>
          </p:cNvPr>
          <p:cNvSpPr/>
          <p:nvPr/>
        </p:nvSpPr>
        <p:spPr>
          <a:xfrm>
            <a:off x="727727"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7" name="Oval 26">
            <a:extLst>
              <a:ext uri="{FF2B5EF4-FFF2-40B4-BE49-F238E27FC236}">
                <a16:creationId xmlns:a16="http://schemas.microsoft.com/office/drawing/2014/main" id="{5C987831-D137-41E5-9AA8-D4A35B4EDA0F}"/>
              </a:ext>
            </a:extLst>
          </p:cNvPr>
          <p:cNvSpPr/>
          <p:nvPr/>
        </p:nvSpPr>
        <p:spPr>
          <a:xfrm>
            <a:off x="708338" y="3373585"/>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8" name="Rectangle: Rounded Corners 66">
            <a:extLst>
              <a:ext uri="{FF2B5EF4-FFF2-40B4-BE49-F238E27FC236}">
                <a16:creationId xmlns:a16="http://schemas.microsoft.com/office/drawing/2014/main" id="{9301AF89-1A14-46ED-8263-50718B4A5808}"/>
              </a:ext>
            </a:extLst>
          </p:cNvPr>
          <p:cNvSpPr/>
          <p:nvPr/>
        </p:nvSpPr>
        <p:spPr>
          <a:xfrm>
            <a:off x="727727"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9" name="Oval 28">
            <a:extLst>
              <a:ext uri="{FF2B5EF4-FFF2-40B4-BE49-F238E27FC236}">
                <a16:creationId xmlns:a16="http://schemas.microsoft.com/office/drawing/2014/main" id="{0FC173BD-E478-46AA-9B78-AF3257D98F39}"/>
              </a:ext>
            </a:extLst>
          </p:cNvPr>
          <p:cNvSpPr/>
          <p:nvPr/>
        </p:nvSpPr>
        <p:spPr>
          <a:xfrm>
            <a:off x="708338" y="4262528"/>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0" name="Rectangle: Rounded Corners 68">
            <a:extLst>
              <a:ext uri="{FF2B5EF4-FFF2-40B4-BE49-F238E27FC236}">
                <a16:creationId xmlns:a16="http://schemas.microsoft.com/office/drawing/2014/main" id="{DC116D9E-2026-4713-9FCF-D8AA04A0189C}"/>
              </a:ext>
            </a:extLst>
          </p:cNvPr>
          <p:cNvSpPr/>
          <p:nvPr/>
        </p:nvSpPr>
        <p:spPr>
          <a:xfrm>
            <a:off x="727727"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1" name="Oval 30">
            <a:extLst>
              <a:ext uri="{FF2B5EF4-FFF2-40B4-BE49-F238E27FC236}">
                <a16:creationId xmlns:a16="http://schemas.microsoft.com/office/drawing/2014/main" id="{E69773DE-37E1-4249-89DA-FEA30145882E}"/>
              </a:ext>
            </a:extLst>
          </p:cNvPr>
          <p:cNvSpPr/>
          <p:nvPr/>
        </p:nvSpPr>
        <p:spPr>
          <a:xfrm>
            <a:off x="708338" y="5151716"/>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4" name="Rectangle: Rounded Corners 77">
            <a:extLst>
              <a:ext uri="{FF2B5EF4-FFF2-40B4-BE49-F238E27FC236}">
                <a16:creationId xmlns:a16="http://schemas.microsoft.com/office/drawing/2014/main" id="{CDD4A23D-58A0-4220-B86D-11CD714792EF}"/>
              </a:ext>
            </a:extLst>
          </p:cNvPr>
          <p:cNvSpPr/>
          <p:nvPr/>
        </p:nvSpPr>
        <p:spPr>
          <a:xfrm>
            <a:off x="7175314"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5" name="Oval 34">
            <a:extLst>
              <a:ext uri="{FF2B5EF4-FFF2-40B4-BE49-F238E27FC236}">
                <a16:creationId xmlns:a16="http://schemas.microsoft.com/office/drawing/2014/main" id="{0E6F9057-B26D-4C30-84CA-CF08963868F4}"/>
              </a:ext>
            </a:extLst>
          </p:cNvPr>
          <p:cNvSpPr/>
          <p:nvPr/>
        </p:nvSpPr>
        <p:spPr>
          <a:xfrm>
            <a:off x="7155925" y="2484643"/>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6" name="Rectangle: Rounded Corners 80">
            <a:extLst>
              <a:ext uri="{FF2B5EF4-FFF2-40B4-BE49-F238E27FC236}">
                <a16:creationId xmlns:a16="http://schemas.microsoft.com/office/drawing/2014/main" id="{E2DD82AD-22F9-42A5-9A3F-28E462A63871}"/>
              </a:ext>
            </a:extLst>
          </p:cNvPr>
          <p:cNvSpPr/>
          <p:nvPr/>
        </p:nvSpPr>
        <p:spPr>
          <a:xfrm>
            <a:off x="7175314"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7" name="Oval 36">
            <a:extLst>
              <a:ext uri="{FF2B5EF4-FFF2-40B4-BE49-F238E27FC236}">
                <a16:creationId xmlns:a16="http://schemas.microsoft.com/office/drawing/2014/main" id="{ACC218BE-4DF0-4DDB-B957-0E8933E7CC97}"/>
              </a:ext>
            </a:extLst>
          </p:cNvPr>
          <p:cNvSpPr/>
          <p:nvPr/>
        </p:nvSpPr>
        <p:spPr>
          <a:xfrm>
            <a:off x="7155925" y="3373585"/>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8" name="Rectangle: Rounded Corners 83">
            <a:extLst>
              <a:ext uri="{FF2B5EF4-FFF2-40B4-BE49-F238E27FC236}">
                <a16:creationId xmlns:a16="http://schemas.microsoft.com/office/drawing/2014/main" id="{8D4EB368-0CBC-451E-8A99-1B892CC6A044}"/>
              </a:ext>
            </a:extLst>
          </p:cNvPr>
          <p:cNvSpPr/>
          <p:nvPr/>
        </p:nvSpPr>
        <p:spPr>
          <a:xfrm>
            <a:off x="7175314"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9" name="Oval 38">
            <a:extLst>
              <a:ext uri="{FF2B5EF4-FFF2-40B4-BE49-F238E27FC236}">
                <a16:creationId xmlns:a16="http://schemas.microsoft.com/office/drawing/2014/main" id="{B8DB5983-42B0-4C58-9C27-751017FCC297}"/>
              </a:ext>
            </a:extLst>
          </p:cNvPr>
          <p:cNvSpPr/>
          <p:nvPr/>
        </p:nvSpPr>
        <p:spPr>
          <a:xfrm>
            <a:off x="7155925" y="4262528"/>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0" name="Rectangle: Rounded Corners 86">
            <a:extLst>
              <a:ext uri="{FF2B5EF4-FFF2-40B4-BE49-F238E27FC236}">
                <a16:creationId xmlns:a16="http://schemas.microsoft.com/office/drawing/2014/main" id="{34DB188E-0C69-40D1-AE64-1A6A2D947567}"/>
              </a:ext>
            </a:extLst>
          </p:cNvPr>
          <p:cNvSpPr/>
          <p:nvPr/>
        </p:nvSpPr>
        <p:spPr>
          <a:xfrm>
            <a:off x="7175314"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1" name="Oval 40">
            <a:extLst>
              <a:ext uri="{FF2B5EF4-FFF2-40B4-BE49-F238E27FC236}">
                <a16:creationId xmlns:a16="http://schemas.microsoft.com/office/drawing/2014/main" id="{765B9CAB-DDE6-4BB4-A73B-C7B6431E72D3}"/>
              </a:ext>
            </a:extLst>
          </p:cNvPr>
          <p:cNvSpPr/>
          <p:nvPr/>
        </p:nvSpPr>
        <p:spPr>
          <a:xfrm>
            <a:off x="7155925" y="5151716"/>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cxnSp>
        <p:nvCxnSpPr>
          <p:cNvPr id="44" name="Straight Connector 43">
            <a:extLst>
              <a:ext uri="{FF2B5EF4-FFF2-40B4-BE49-F238E27FC236}">
                <a16:creationId xmlns:a16="http://schemas.microsoft.com/office/drawing/2014/main" id="{3DCEE637-BA0A-4D3E-A903-E7DB63636BCA}"/>
              </a:ext>
            </a:extLst>
          </p:cNvPr>
          <p:cNvCxnSpPr>
            <a:cxnSpLocks/>
          </p:cNvCxnSpPr>
          <p:nvPr/>
        </p:nvCxnSpPr>
        <p:spPr>
          <a:xfrm>
            <a:off x="6244568" y="2268424"/>
            <a:ext cx="0" cy="411277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5" name="TextBox 97">
            <a:extLst>
              <a:ext uri="{FF2B5EF4-FFF2-40B4-BE49-F238E27FC236}">
                <a16:creationId xmlns:a16="http://schemas.microsoft.com/office/drawing/2014/main" id="{D768839D-E1E9-430B-8D8F-3FD39835EC8C}"/>
              </a:ext>
            </a:extLst>
          </p:cNvPr>
          <p:cNvSpPr txBox="1"/>
          <p:nvPr/>
        </p:nvSpPr>
        <p:spPr>
          <a:xfrm>
            <a:off x="1648027"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Server request based on information with</a:t>
            </a:r>
          </a:p>
          <a:p>
            <a:pPr>
              <a:lnSpc>
                <a:spcPct val="90000"/>
              </a:lnSpc>
            </a:pPr>
            <a:r>
              <a:rPr lang="en-US" sz="1400" kern="0" dirty="0">
                <a:cs typeface="Arial" pitchFamily="34" charset="0"/>
              </a:rPr>
              <a:t>Each request.</a:t>
            </a:r>
          </a:p>
        </p:txBody>
      </p:sp>
      <p:sp>
        <p:nvSpPr>
          <p:cNvPr id="46" name="TextBox 98">
            <a:extLst>
              <a:ext uri="{FF2B5EF4-FFF2-40B4-BE49-F238E27FC236}">
                <a16:creationId xmlns:a16="http://schemas.microsoft.com/office/drawing/2014/main" id="{0DC9CC6A-85F8-4F08-8D43-4DE50FEF450B}"/>
              </a:ext>
            </a:extLst>
          </p:cNvPr>
          <p:cNvSpPr txBox="1"/>
          <p:nvPr/>
        </p:nvSpPr>
        <p:spPr>
          <a:xfrm>
            <a:off x="1648027"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Does not rely on the earlier request information.</a:t>
            </a:r>
            <a:endParaRPr lang="en-US" sz="1400" kern="0" dirty="0">
              <a:solidFill>
                <a:schemeClr val="tx1">
                  <a:lumMod val="65000"/>
                  <a:lumOff val="35000"/>
                </a:schemeClr>
              </a:solidFill>
              <a:latin typeface="Arial" pitchFamily="34" charset="0"/>
              <a:cs typeface="Arial" pitchFamily="34" charset="0"/>
            </a:endParaRPr>
          </a:p>
        </p:txBody>
      </p:sp>
      <p:sp>
        <p:nvSpPr>
          <p:cNvPr id="47" name="TextBox 99">
            <a:extLst>
              <a:ext uri="{FF2B5EF4-FFF2-40B4-BE49-F238E27FC236}">
                <a16:creationId xmlns:a16="http://schemas.microsoft.com/office/drawing/2014/main" id="{7224A581-A178-4FAA-914B-95FCB551C006}"/>
              </a:ext>
            </a:extLst>
          </p:cNvPr>
          <p:cNvSpPr txBox="1"/>
          <p:nvPr/>
        </p:nvSpPr>
        <p:spPr>
          <a:xfrm>
            <a:off x="1648027"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Deferent Servers can different information at Once. </a:t>
            </a:r>
          </a:p>
        </p:txBody>
      </p:sp>
      <p:sp>
        <p:nvSpPr>
          <p:cNvPr id="48" name="TextBox 100">
            <a:extLst>
              <a:ext uri="{FF2B5EF4-FFF2-40B4-BE49-F238E27FC236}">
                <a16:creationId xmlns:a16="http://schemas.microsoft.com/office/drawing/2014/main" id="{734BA068-E2F8-4036-85D5-621CA60877DF}"/>
              </a:ext>
            </a:extLst>
          </p:cNvPr>
          <p:cNvSpPr txBox="1"/>
          <p:nvPr/>
        </p:nvSpPr>
        <p:spPr>
          <a:xfrm>
            <a:off x="1648027"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Server does not hold request information</a:t>
            </a:r>
          </a:p>
        </p:txBody>
      </p:sp>
      <p:sp>
        <p:nvSpPr>
          <p:cNvPr id="50" name="TextBox 102">
            <a:extLst>
              <a:ext uri="{FF2B5EF4-FFF2-40B4-BE49-F238E27FC236}">
                <a16:creationId xmlns:a16="http://schemas.microsoft.com/office/drawing/2014/main" id="{D9CBFA4C-15E8-45F3-8B17-9E4E492425E3}"/>
              </a:ext>
            </a:extLst>
          </p:cNvPr>
          <p:cNvSpPr txBox="1"/>
          <p:nvPr/>
        </p:nvSpPr>
        <p:spPr>
          <a:xfrm>
            <a:off x="8140624"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Based on internet protocol which requires a tight state.</a:t>
            </a:r>
            <a:endParaRPr lang="en-US" sz="1400" kern="0" dirty="0">
              <a:solidFill>
                <a:schemeClr val="tx1">
                  <a:lumMod val="65000"/>
                  <a:lumOff val="35000"/>
                </a:schemeClr>
              </a:solidFill>
              <a:latin typeface="Arial" pitchFamily="34" charset="0"/>
              <a:cs typeface="Arial" pitchFamily="34" charset="0"/>
            </a:endParaRPr>
          </a:p>
        </p:txBody>
      </p:sp>
      <p:sp>
        <p:nvSpPr>
          <p:cNvPr id="51" name="TextBox 103">
            <a:extLst>
              <a:ext uri="{FF2B5EF4-FFF2-40B4-BE49-F238E27FC236}">
                <a16:creationId xmlns:a16="http://schemas.microsoft.com/office/drawing/2014/main" id="{5935D9D9-11E2-4292-86FE-1FA0CBC9CDA2}"/>
              </a:ext>
            </a:extLst>
          </p:cNvPr>
          <p:cNvSpPr txBox="1"/>
          <p:nvPr/>
        </p:nvSpPr>
        <p:spPr>
          <a:xfrm>
            <a:off x="8140624"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Requests based on the information relayed with each request.</a:t>
            </a:r>
            <a:endParaRPr lang="en-US" sz="1400" kern="0" dirty="0">
              <a:solidFill>
                <a:schemeClr val="tx1">
                  <a:lumMod val="65000"/>
                  <a:lumOff val="35000"/>
                </a:schemeClr>
              </a:solidFill>
              <a:latin typeface="Arial" pitchFamily="34" charset="0"/>
              <a:cs typeface="Arial" pitchFamily="34" charset="0"/>
            </a:endParaRPr>
          </a:p>
        </p:txBody>
      </p:sp>
      <p:sp>
        <p:nvSpPr>
          <p:cNvPr id="52" name="TextBox 104">
            <a:extLst>
              <a:ext uri="{FF2B5EF4-FFF2-40B4-BE49-F238E27FC236}">
                <a16:creationId xmlns:a16="http://schemas.microsoft.com/office/drawing/2014/main" id="{014BDB54-F9AF-4C68-A26E-DDCE1D276343}"/>
              </a:ext>
            </a:extLst>
          </p:cNvPr>
          <p:cNvSpPr txBox="1"/>
          <p:nvPr/>
        </p:nvSpPr>
        <p:spPr>
          <a:xfrm>
            <a:off x="8140624"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Same server must be used to process all request.  </a:t>
            </a:r>
          </a:p>
        </p:txBody>
      </p:sp>
      <p:sp>
        <p:nvSpPr>
          <p:cNvPr id="53" name="TextBox 105">
            <a:extLst>
              <a:ext uri="{FF2B5EF4-FFF2-40B4-BE49-F238E27FC236}">
                <a16:creationId xmlns:a16="http://schemas.microsoft.com/office/drawing/2014/main" id="{0145C85A-D9FE-4BD1-9534-122673262664}"/>
              </a:ext>
            </a:extLst>
          </p:cNvPr>
          <p:cNvSpPr txBox="1"/>
          <p:nvPr/>
        </p:nvSpPr>
        <p:spPr>
          <a:xfrm>
            <a:off x="8140624"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Information Stored from earlier request. </a:t>
            </a:r>
          </a:p>
        </p:txBody>
      </p:sp>
      <p:grpSp>
        <p:nvGrpSpPr>
          <p:cNvPr id="55" name="Group 54">
            <a:extLst>
              <a:ext uri="{FF2B5EF4-FFF2-40B4-BE49-F238E27FC236}">
                <a16:creationId xmlns:a16="http://schemas.microsoft.com/office/drawing/2014/main" id="{88D4B188-C44D-47A5-9DFA-5DA53EC2C974}"/>
              </a:ext>
            </a:extLst>
          </p:cNvPr>
          <p:cNvGrpSpPr/>
          <p:nvPr/>
        </p:nvGrpSpPr>
        <p:grpSpPr>
          <a:xfrm>
            <a:off x="925639" y="2663661"/>
            <a:ext cx="278327" cy="443382"/>
            <a:chOff x="3605213" y="3597276"/>
            <a:chExt cx="1087438" cy="1579563"/>
          </a:xfrm>
          <a:solidFill>
            <a:schemeClr val="bg1"/>
          </a:solidFill>
        </p:grpSpPr>
        <p:sp>
          <p:nvSpPr>
            <p:cNvPr id="88" name="Freeform 87">
              <a:extLst>
                <a:ext uri="{FF2B5EF4-FFF2-40B4-BE49-F238E27FC236}">
                  <a16:creationId xmlns:a16="http://schemas.microsoft.com/office/drawing/2014/main" id="{F7B1549F-4F7B-46C9-84DA-C92202658F14}"/>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close/>
                  <a:moveTo>
                    <a:pt x="307" y="0"/>
                  </a:moveTo>
                  <a:lnTo>
                    <a:pt x="3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9" name="Freeform 88">
              <a:extLst>
                <a:ext uri="{FF2B5EF4-FFF2-40B4-BE49-F238E27FC236}">
                  <a16:creationId xmlns:a16="http://schemas.microsoft.com/office/drawing/2014/main" id="{6800BD61-A787-4814-8A97-E4107BB9BBAA}"/>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moveTo>
                    <a:pt x="307" y="0"/>
                  </a:moveTo>
                  <a:lnTo>
                    <a:pt x="3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0" name="Freeform 89">
              <a:extLst>
                <a:ext uri="{FF2B5EF4-FFF2-40B4-BE49-F238E27FC236}">
                  <a16:creationId xmlns:a16="http://schemas.microsoft.com/office/drawing/2014/main" id="{5BF3F8C8-2BE1-4890-8206-3D89D119A965}"/>
                </a:ext>
              </a:extLst>
            </p:cNvPr>
            <p:cNvSpPr>
              <a:spLocks noEditPoints="1"/>
            </p:cNvSpPr>
            <p:nvPr/>
          </p:nvSpPr>
          <p:spPr bwMode="auto">
            <a:xfrm>
              <a:off x="3605213" y="3597276"/>
              <a:ext cx="679450" cy="704850"/>
            </a:xfrm>
            <a:custGeom>
              <a:avLst/>
              <a:gdLst>
                <a:gd name="T0" fmla="*/ 536 w 670"/>
                <a:gd name="T1" fmla="*/ 671 h 694"/>
                <a:gd name="T2" fmla="*/ 670 w 670"/>
                <a:gd name="T3" fmla="*/ 689 h 694"/>
                <a:gd name="T4" fmla="*/ 284 w 670"/>
                <a:gd name="T5" fmla="*/ 0 h 694"/>
                <a:gd name="T6" fmla="*/ 0 w 670"/>
                <a:gd name="T7" fmla="*/ 0 h 694"/>
                <a:gd name="T8" fmla="*/ 388 w 670"/>
                <a:gd name="T9" fmla="*/ 694 h 694"/>
                <a:gd name="T10" fmla="*/ 536 w 670"/>
                <a:gd name="T11" fmla="*/ 671 h 694"/>
                <a:gd name="T12" fmla="*/ 536 w 670"/>
                <a:gd name="T13" fmla="*/ 671 h 694"/>
                <a:gd name="T14" fmla="*/ 536 w 670"/>
                <a:gd name="T15" fmla="*/ 671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94">
                  <a:moveTo>
                    <a:pt x="536" y="671"/>
                  </a:moveTo>
                  <a:cubicBezTo>
                    <a:pt x="582" y="671"/>
                    <a:pt x="627" y="677"/>
                    <a:pt x="670" y="689"/>
                  </a:cubicBezTo>
                  <a:cubicBezTo>
                    <a:pt x="284" y="0"/>
                    <a:pt x="284" y="0"/>
                    <a:pt x="284" y="0"/>
                  </a:cubicBezTo>
                  <a:cubicBezTo>
                    <a:pt x="0" y="0"/>
                    <a:pt x="0" y="0"/>
                    <a:pt x="0" y="0"/>
                  </a:cubicBezTo>
                  <a:cubicBezTo>
                    <a:pt x="388" y="694"/>
                    <a:pt x="388" y="694"/>
                    <a:pt x="388" y="694"/>
                  </a:cubicBezTo>
                  <a:cubicBezTo>
                    <a:pt x="434" y="679"/>
                    <a:pt x="484" y="671"/>
                    <a:pt x="536" y="671"/>
                  </a:cubicBezTo>
                  <a:close/>
                  <a:moveTo>
                    <a:pt x="536" y="671"/>
                  </a:moveTo>
                  <a:cubicBezTo>
                    <a:pt x="536" y="671"/>
                    <a:pt x="536" y="671"/>
                    <a:pt x="536" y="6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1" name="Freeform 90">
              <a:extLst>
                <a:ext uri="{FF2B5EF4-FFF2-40B4-BE49-F238E27FC236}">
                  <a16:creationId xmlns:a16="http://schemas.microsoft.com/office/drawing/2014/main" id="{6FEF99F4-FCC3-4B1E-8C27-939CD82BF2A1}"/>
                </a:ext>
              </a:extLst>
            </p:cNvPr>
            <p:cNvSpPr>
              <a:spLocks noEditPoints="1"/>
            </p:cNvSpPr>
            <p:nvPr/>
          </p:nvSpPr>
          <p:spPr bwMode="auto">
            <a:xfrm>
              <a:off x="3751263" y="4378326"/>
              <a:ext cx="796925" cy="798513"/>
            </a:xfrm>
            <a:custGeom>
              <a:avLst/>
              <a:gdLst>
                <a:gd name="T0" fmla="*/ 0 w 786"/>
                <a:gd name="T1" fmla="*/ 393 h 786"/>
                <a:gd name="T2" fmla="*/ 786 w 786"/>
                <a:gd name="T3" fmla="*/ 393 h 786"/>
                <a:gd name="T4" fmla="*/ 277 w 786"/>
                <a:gd name="T5" fmla="*/ 124 h 786"/>
                <a:gd name="T6" fmla="*/ 137 w 786"/>
                <a:gd name="T7" fmla="*/ 251 h 786"/>
                <a:gd name="T8" fmla="*/ 112 w 786"/>
                <a:gd name="T9" fmla="*/ 476 h 786"/>
                <a:gd name="T10" fmla="*/ 112 w 786"/>
                <a:gd name="T11" fmla="*/ 309 h 786"/>
                <a:gd name="T12" fmla="*/ 194 w 786"/>
                <a:gd name="T13" fmla="*/ 393 h 786"/>
                <a:gd name="T14" fmla="*/ 112 w 786"/>
                <a:gd name="T15" fmla="*/ 476 h 786"/>
                <a:gd name="T16" fmla="*/ 214 w 786"/>
                <a:gd name="T17" fmla="*/ 535 h 786"/>
                <a:gd name="T18" fmla="*/ 137 w 786"/>
                <a:gd name="T19" fmla="*/ 535 h 786"/>
                <a:gd name="T20" fmla="*/ 276 w 786"/>
                <a:gd name="T21" fmla="*/ 534 h 786"/>
                <a:gd name="T22" fmla="*/ 363 w 786"/>
                <a:gd name="T23" fmla="*/ 673 h 786"/>
                <a:gd name="T24" fmla="*/ 260 w 786"/>
                <a:gd name="T25" fmla="*/ 476 h 786"/>
                <a:gd name="T26" fmla="*/ 260 w 786"/>
                <a:gd name="T27" fmla="*/ 309 h 786"/>
                <a:gd name="T28" fmla="*/ 363 w 786"/>
                <a:gd name="T29" fmla="*/ 476 h 786"/>
                <a:gd name="T30" fmla="*/ 276 w 786"/>
                <a:gd name="T31" fmla="*/ 251 h 786"/>
                <a:gd name="T32" fmla="*/ 363 w 786"/>
                <a:gd name="T33" fmla="*/ 251 h 786"/>
                <a:gd name="T34" fmla="*/ 572 w 786"/>
                <a:gd name="T35" fmla="*/ 251 h 786"/>
                <a:gd name="T36" fmla="*/ 649 w 786"/>
                <a:gd name="T37" fmla="*/ 251 h 786"/>
                <a:gd name="T38" fmla="*/ 509 w 786"/>
                <a:gd name="T39" fmla="*/ 251 h 786"/>
                <a:gd name="T40" fmla="*/ 422 w 786"/>
                <a:gd name="T41" fmla="*/ 113 h 786"/>
                <a:gd name="T42" fmla="*/ 526 w 786"/>
                <a:gd name="T43" fmla="*/ 310 h 786"/>
                <a:gd name="T44" fmla="*/ 526 w 786"/>
                <a:gd name="T45" fmla="*/ 476 h 786"/>
                <a:gd name="T46" fmla="*/ 423 w 786"/>
                <a:gd name="T47" fmla="*/ 310 h 786"/>
                <a:gd name="T48" fmla="*/ 422 w 786"/>
                <a:gd name="T49" fmla="*/ 535 h 786"/>
                <a:gd name="T50" fmla="*/ 422 w 786"/>
                <a:gd name="T51" fmla="*/ 673 h 786"/>
                <a:gd name="T52" fmla="*/ 509 w 786"/>
                <a:gd name="T53" fmla="*/ 662 h 786"/>
                <a:gd name="T54" fmla="*/ 649 w 786"/>
                <a:gd name="T55" fmla="*/ 535 h 786"/>
                <a:gd name="T56" fmla="*/ 686 w 786"/>
                <a:gd name="T57" fmla="*/ 393 h 786"/>
                <a:gd name="T58" fmla="*/ 586 w 786"/>
                <a:gd name="T59" fmla="*/ 476 h 786"/>
                <a:gd name="T60" fmla="*/ 586 w 786"/>
                <a:gd name="T61" fmla="*/ 309 h 786"/>
                <a:gd name="T62" fmla="*/ 686 w 786"/>
                <a:gd name="T63" fmla="*/ 393 h 786"/>
                <a:gd name="T64" fmla="*/ 686 w 786"/>
                <a:gd name="T65"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6" h="786">
                  <a:moveTo>
                    <a:pt x="393" y="0"/>
                  </a:moveTo>
                  <a:cubicBezTo>
                    <a:pt x="176" y="0"/>
                    <a:pt x="0" y="176"/>
                    <a:pt x="0" y="393"/>
                  </a:cubicBezTo>
                  <a:cubicBezTo>
                    <a:pt x="0" y="610"/>
                    <a:pt x="176" y="786"/>
                    <a:pt x="393" y="786"/>
                  </a:cubicBezTo>
                  <a:cubicBezTo>
                    <a:pt x="610" y="786"/>
                    <a:pt x="786" y="609"/>
                    <a:pt x="786" y="393"/>
                  </a:cubicBezTo>
                  <a:cubicBezTo>
                    <a:pt x="786" y="176"/>
                    <a:pt x="610" y="0"/>
                    <a:pt x="393" y="0"/>
                  </a:cubicBezTo>
                  <a:close/>
                  <a:moveTo>
                    <a:pt x="277" y="124"/>
                  </a:moveTo>
                  <a:cubicBezTo>
                    <a:pt x="253" y="157"/>
                    <a:pt x="230" y="199"/>
                    <a:pt x="214" y="251"/>
                  </a:cubicBezTo>
                  <a:cubicBezTo>
                    <a:pt x="137" y="251"/>
                    <a:pt x="137" y="251"/>
                    <a:pt x="137" y="251"/>
                  </a:cubicBezTo>
                  <a:cubicBezTo>
                    <a:pt x="168" y="194"/>
                    <a:pt x="218" y="150"/>
                    <a:pt x="277" y="124"/>
                  </a:cubicBezTo>
                  <a:close/>
                  <a:moveTo>
                    <a:pt x="112" y="476"/>
                  </a:moveTo>
                  <a:cubicBezTo>
                    <a:pt x="105" y="450"/>
                    <a:pt x="100" y="422"/>
                    <a:pt x="100" y="393"/>
                  </a:cubicBezTo>
                  <a:cubicBezTo>
                    <a:pt x="100" y="364"/>
                    <a:pt x="104" y="336"/>
                    <a:pt x="112" y="309"/>
                  </a:cubicBezTo>
                  <a:cubicBezTo>
                    <a:pt x="200" y="309"/>
                    <a:pt x="200" y="309"/>
                    <a:pt x="200" y="309"/>
                  </a:cubicBezTo>
                  <a:cubicBezTo>
                    <a:pt x="196" y="335"/>
                    <a:pt x="194" y="363"/>
                    <a:pt x="194" y="393"/>
                  </a:cubicBezTo>
                  <a:cubicBezTo>
                    <a:pt x="194" y="422"/>
                    <a:pt x="196" y="450"/>
                    <a:pt x="200" y="476"/>
                  </a:cubicBezTo>
                  <a:lnTo>
                    <a:pt x="112" y="476"/>
                  </a:lnTo>
                  <a:close/>
                  <a:moveTo>
                    <a:pt x="137" y="535"/>
                  </a:moveTo>
                  <a:cubicBezTo>
                    <a:pt x="214" y="535"/>
                    <a:pt x="214" y="535"/>
                    <a:pt x="214" y="535"/>
                  </a:cubicBezTo>
                  <a:cubicBezTo>
                    <a:pt x="230" y="586"/>
                    <a:pt x="253" y="628"/>
                    <a:pt x="277" y="662"/>
                  </a:cubicBezTo>
                  <a:cubicBezTo>
                    <a:pt x="218" y="636"/>
                    <a:pt x="168" y="591"/>
                    <a:pt x="137" y="535"/>
                  </a:cubicBezTo>
                  <a:close/>
                  <a:moveTo>
                    <a:pt x="363" y="673"/>
                  </a:moveTo>
                  <a:cubicBezTo>
                    <a:pt x="335" y="644"/>
                    <a:pt x="299" y="598"/>
                    <a:pt x="276" y="534"/>
                  </a:cubicBezTo>
                  <a:cubicBezTo>
                    <a:pt x="363" y="534"/>
                    <a:pt x="363" y="534"/>
                    <a:pt x="363" y="534"/>
                  </a:cubicBezTo>
                  <a:lnTo>
                    <a:pt x="363" y="673"/>
                  </a:lnTo>
                  <a:close/>
                  <a:moveTo>
                    <a:pt x="363" y="476"/>
                  </a:moveTo>
                  <a:cubicBezTo>
                    <a:pt x="260" y="476"/>
                    <a:pt x="260" y="476"/>
                    <a:pt x="260" y="476"/>
                  </a:cubicBezTo>
                  <a:cubicBezTo>
                    <a:pt x="255" y="450"/>
                    <a:pt x="252" y="423"/>
                    <a:pt x="252" y="393"/>
                  </a:cubicBezTo>
                  <a:cubicBezTo>
                    <a:pt x="252" y="362"/>
                    <a:pt x="255" y="335"/>
                    <a:pt x="260" y="309"/>
                  </a:cubicBezTo>
                  <a:cubicBezTo>
                    <a:pt x="363" y="309"/>
                    <a:pt x="363" y="309"/>
                    <a:pt x="363" y="309"/>
                  </a:cubicBezTo>
                  <a:cubicBezTo>
                    <a:pt x="363" y="476"/>
                    <a:pt x="363" y="476"/>
                    <a:pt x="363" y="476"/>
                  </a:cubicBezTo>
                  <a:close/>
                  <a:moveTo>
                    <a:pt x="363" y="251"/>
                  </a:moveTo>
                  <a:cubicBezTo>
                    <a:pt x="276" y="251"/>
                    <a:pt x="276" y="251"/>
                    <a:pt x="276" y="251"/>
                  </a:cubicBezTo>
                  <a:cubicBezTo>
                    <a:pt x="299" y="186"/>
                    <a:pt x="335" y="141"/>
                    <a:pt x="363" y="112"/>
                  </a:cubicBezTo>
                  <a:lnTo>
                    <a:pt x="363" y="251"/>
                  </a:lnTo>
                  <a:close/>
                  <a:moveTo>
                    <a:pt x="649" y="251"/>
                  </a:moveTo>
                  <a:cubicBezTo>
                    <a:pt x="572" y="251"/>
                    <a:pt x="572" y="251"/>
                    <a:pt x="572" y="251"/>
                  </a:cubicBezTo>
                  <a:cubicBezTo>
                    <a:pt x="556" y="199"/>
                    <a:pt x="533" y="157"/>
                    <a:pt x="509" y="124"/>
                  </a:cubicBezTo>
                  <a:cubicBezTo>
                    <a:pt x="568" y="150"/>
                    <a:pt x="618" y="194"/>
                    <a:pt x="649" y="251"/>
                  </a:cubicBezTo>
                  <a:close/>
                  <a:moveTo>
                    <a:pt x="422" y="113"/>
                  </a:moveTo>
                  <a:cubicBezTo>
                    <a:pt x="451" y="141"/>
                    <a:pt x="486" y="187"/>
                    <a:pt x="509" y="251"/>
                  </a:cubicBezTo>
                  <a:cubicBezTo>
                    <a:pt x="422" y="251"/>
                    <a:pt x="422" y="251"/>
                    <a:pt x="422" y="251"/>
                  </a:cubicBezTo>
                  <a:lnTo>
                    <a:pt x="422" y="113"/>
                  </a:lnTo>
                  <a:close/>
                  <a:moveTo>
                    <a:pt x="422" y="310"/>
                  </a:moveTo>
                  <a:cubicBezTo>
                    <a:pt x="526" y="310"/>
                    <a:pt x="526" y="310"/>
                    <a:pt x="526" y="310"/>
                  </a:cubicBezTo>
                  <a:cubicBezTo>
                    <a:pt x="531" y="335"/>
                    <a:pt x="534" y="363"/>
                    <a:pt x="534" y="393"/>
                  </a:cubicBezTo>
                  <a:cubicBezTo>
                    <a:pt x="534" y="423"/>
                    <a:pt x="531" y="450"/>
                    <a:pt x="526" y="476"/>
                  </a:cubicBezTo>
                  <a:cubicBezTo>
                    <a:pt x="423" y="476"/>
                    <a:pt x="423" y="476"/>
                    <a:pt x="423" y="476"/>
                  </a:cubicBezTo>
                  <a:cubicBezTo>
                    <a:pt x="423" y="310"/>
                    <a:pt x="423" y="310"/>
                    <a:pt x="423" y="310"/>
                  </a:cubicBezTo>
                  <a:lnTo>
                    <a:pt x="422" y="310"/>
                  </a:lnTo>
                  <a:close/>
                  <a:moveTo>
                    <a:pt x="422" y="535"/>
                  </a:moveTo>
                  <a:cubicBezTo>
                    <a:pt x="510" y="535"/>
                    <a:pt x="510" y="535"/>
                    <a:pt x="510" y="535"/>
                  </a:cubicBezTo>
                  <a:cubicBezTo>
                    <a:pt x="487" y="599"/>
                    <a:pt x="451" y="645"/>
                    <a:pt x="422" y="673"/>
                  </a:cubicBezTo>
                  <a:lnTo>
                    <a:pt x="422" y="535"/>
                  </a:lnTo>
                  <a:close/>
                  <a:moveTo>
                    <a:pt x="509" y="662"/>
                  </a:moveTo>
                  <a:cubicBezTo>
                    <a:pt x="533" y="628"/>
                    <a:pt x="556" y="586"/>
                    <a:pt x="571" y="535"/>
                  </a:cubicBezTo>
                  <a:cubicBezTo>
                    <a:pt x="649" y="535"/>
                    <a:pt x="649" y="535"/>
                    <a:pt x="649" y="535"/>
                  </a:cubicBezTo>
                  <a:cubicBezTo>
                    <a:pt x="618" y="591"/>
                    <a:pt x="568" y="636"/>
                    <a:pt x="509" y="662"/>
                  </a:cubicBezTo>
                  <a:close/>
                  <a:moveTo>
                    <a:pt x="686" y="393"/>
                  </a:moveTo>
                  <a:cubicBezTo>
                    <a:pt x="686" y="421"/>
                    <a:pt x="682" y="449"/>
                    <a:pt x="674" y="476"/>
                  </a:cubicBezTo>
                  <a:cubicBezTo>
                    <a:pt x="586" y="476"/>
                    <a:pt x="586" y="476"/>
                    <a:pt x="586" y="476"/>
                  </a:cubicBezTo>
                  <a:cubicBezTo>
                    <a:pt x="590" y="450"/>
                    <a:pt x="592" y="422"/>
                    <a:pt x="592" y="393"/>
                  </a:cubicBezTo>
                  <a:cubicBezTo>
                    <a:pt x="592" y="363"/>
                    <a:pt x="590" y="335"/>
                    <a:pt x="586" y="309"/>
                  </a:cubicBezTo>
                  <a:cubicBezTo>
                    <a:pt x="674" y="309"/>
                    <a:pt x="674" y="309"/>
                    <a:pt x="674" y="309"/>
                  </a:cubicBezTo>
                  <a:cubicBezTo>
                    <a:pt x="682" y="336"/>
                    <a:pt x="686" y="364"/>
                    <a:pt x="686" y="393"/>
                  </a:cubicBezTo>
                  <a:close/>
                  <a:moveTo>
                    <a:pt x="686" y="393"/>
                  </a:moveTo>
                  <a:cubicBezTo>
                    <a:pt x="686" y="393"/>
                    <a:pt x="686" y="393"/>
                    <a:pt x="686" y="3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57" name="Group 56">
            <a:extLst>
              <a:ext uri="{FF2B5EF4-FFF2-40B4-BE49-F238E27FC236}">
                <a16:creationId xmlns:a16="http://schemas.microsoft.com/office/drawing/2014/main" id="{8FA28CAC-216B-4A83-90AD-3D3D7C163902}"/>
              </a:ext>
            </a:extLst>
          </p:cNvPr>
          <p:cNvGrpSpPr/>
          <p:nvPr/>
        </p:nvGrpSpPr>
        <p:grpSpPr>
          <a:xfrm>
            <a:off x="7263265" y="5379722"/>
            <a:ext cx="500583" cy="328414"/>
            <a:chOff x="7635876" y="1736726"/>
            <a:chExt cx="1955800" cy="1169988"/>
          </a:xfrm>
          <a:solidFill>
            <a:schemeClr val="bg1"/>
          </a:solidFill>
        </p:grpSpPr>
        <p:sp>
          <p:nvSpPr>
            <p:cNvPr id="84" name="Freeform 83">
              <a:extLst>
                <a:ext uri="{FF2B5EF4-FFF2-40B4-BE49-F238E27FC236}">
                  <a16:creationId xmlns:a16="http://schemas.microsoft.com/office/drawing/2014/main" id="{879FA5BD-C3E8-413F-8212-B2A83EFE377F}"/>
                </a:ext>
              </a:extLst>
            </p:cNvPr>
            <p:cNvSpPr>
              <a:spLocks noEditPoints="1"/>
            </p:cNvSpPr>
            <p:nvPr/>
          </p:nvSpPr>
          <p:spPr bwMode="auto">
            <a:xfrm>
              <a:off x="8356601" y="1736726"/>
              <a:ext cx="515938" cy="574675"/>
            </a:xfrm>
            <a:custGeom>
              <a:avLst/>
              <a:gdLst>
                <a:gd name="T0" fmla="*/ 253 w 509"/>
                <a:gd name="T1" fmla="*/ 566 h 566"/>
                <a:gd name="T2" fmla="*/ 256 w 509"/>
                <a:gd name="T3" fmla="*/ 566 h 566"/>
                <a:gd name="T4" fmla="*/ 472 w 509"/>
                <a:gd name="T5" fmla="*/ 226 h 566"/>
                <a:gd name="T6" fmla="*/ 255 w 509"/>
                <a:gd name="T7" fmla="*/ 2 h 566"/>
                <a:gd name="T8" fmla="*/ 37 w 509"/>
                <a:gd name="T9" fmla="*/ 226 h 566"/>
                <a:gd name="T10" fmla="*/ 253 w 509"/>
                <a:gd name="T11" fmla="*/ 566 h 566"/>
                <a:gd name="T12" fmla="*/ 253 w 509"/>
                <a:gd name="T13" fmla="*/ 566 h 566"/>
                <a:gd name="T14" fmla="*/ 253 w 509"/>
                <a:gd name="T15" fmla="*/ 56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566">
                  <a:moveTo>
                    <a:pt x="253" y="566"/>
                  </a:moveTo>
                  <a:cubicBezTo>
                    <a:pt x="256" y="566"/>
                    <a:pt x="256" y="566"/>
                    <a:pt x="256" y="566"/>
                  </a:cubicBezTo>
                  <a:cubicBezTo>
                    <a:pt x="509" y="563"/>
                    <a:pt x="472" y="226"/>
                    <a:pt x="472" y="226"/>
                  </a:cubicBezTo>
                  <a:cubicBezTo>
                    <a:pt x="462" y="0"/>
                    <a:pt x="273" y="2"/>
                    <a:pt x="255" y="2"/>
                  </a:cubicBezTo>
                  <a:cubicBezTo>
                    <a:pt x="236" y="2"/>
                    <a:pt x="47" y="0"/>
                    <a:pt x="37" y="226"/>
                  </a:cubicBezTo>
                  <a:cubicBezTo>
                    <a:pt x="37" y="226"/>
                    <a:pt x="0" y="564"/>
                    <a:pt x="253" y="566"/>
                  </a:cubicBezTo>
                  <a:close/>
                  <a:moveTo>
                    <a:pt x="253" y="566"/>
                  </a:moveTo>
                  <a:cubicBezTo>
                    <a:pt x="253" y="566"/>
                    <a:pt x="253" y="566"/>
                    <a:pt x="253" y="5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5" name="Freeform 84">
              <a:extLst>
                <a:ext uri="{FF2B5EF4-FFF2-40B4-BE49-F238E27FC236}">
                  <a16:creationId xmlns:a16="http://schemas.microsoft.com/office/drawing/2014/main" id="{5088DF89-690F-4DF6-83EE-6EADF493FABA}"/>
                </a:ext>
              </a:extLst>
            </p:cNvPr>
            <p:cNvSpPr>
              <a:spLocks noEditPoints="1"/>
            </p:cNvSpPr>
            <p:nvPr/>
          </p:nvSpPr>
          <p:spPr bwMode="auto">
            <a:xfrm>
              <a:off x="9005888" y="1966913"/>
              <a:ext cx="415925" cy="461963"/>
            </a:xfrm>
            <a:custGeom>
              <a:avLst/>
              <a:gdLst>
                <a:gd name="T0" fmla="*/ 204 w 410"/>
                <a:gd name="T1" fmla="*/ 456 h 456"/>
                <a:gd name="T2" fmla="*/ 207 w 410"/>
                <a:gd name="T3" fmla="*/ 456 h 456"/>
                <a:gd name="T4" fmla="*/ 381 w 410"/>
                <a:gd name="T5" fmla="*/ 182 h 456"/>
                <a:gd name="T6" fmla="*/ 205 w 410"/>
                <a:gd name="T7" fmla="*/ 2 h 456"/>
                <a:gd name="T8" fmla="*/ 30 w 410"/>
                <a:gd name="T9" fmla="*/ 182 h 456"/>
                <a:gd name="T10" fmla="*/ 204 w 410"/>
                <a:gd name="T11" fmla="*/ 456 h 456"/>
                <a:gd name="T12" fmla="*/ 204 w 410"/>
                <a:gd name="T13" fmla="*/ 456 h 456"/>
                <a:gd name="T14" fmla="*/ 204 w 410"/>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 h="456">
                  <a:moveTo>
                    <a:pt x="204" y="456"/>
                  </a:moveTo>
                  <a:cubicBezTo>
                    <a:pt x="207" y="456"/>
                    <a:pt x="207" y="456"/>
                    <a:pt x="207" y="456"/>
                  </a:cubicBezTo>
                  <a:cubicBezTo>
                    <a:pt x="410" y="454"/>
                    <a:pt x="381" y="182"/>
                    <a:pt x="381" y="182"/>
                  </a:cubicBezTo>
                  <a:cubicBezTo>
                    <a:pt x="372" y="0"/>
                    <a:pt x="220" y="2"/>
                    <a:pt x="205" y="2"/>
                  </a:cubicBezTo>
                  <a:cubicBezTo>
                    <a:pt x="190" y="1"/>
                    <a:pt x="38" y="0"/>
                    <a:pt x="30" y="182"/>
                  </a:cubicBezTo>
                  <a:cubicBezTo>
                    <a:pt x="30" y="182"/>
                    <a:pt x="0" y="454"/>
                    <a:pt x="204" y="456"/>
                  </a:cubicBezTo>
                  <a:close/>
                  <a:moveTo>
                    <a:pt x="204" y="456"/>
                  </a:moveTo>
                  <a:cubicBezTo>
                    <a:pt x="204" y="456"/>
                    <a:pt x="204" y="456"/>
                    <a:pt x="20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6" name="Freeform 85">
              <a:extLst>
                <a:ext uri="{FF2B5EF4-FFF2-40B4-BE49-F238E27FC236}">
                  <a16:creationId xmlns:a16="http://schemas.microsoft.com/office/drawing/2014/main" id="{9BDF2511-EA69-41D9-85B3-235498DD3E49}"/>
                </a:ext>
              </a:extLst>
            </p:cNvPr>
            <p:cNvSpPr>
              <a:spLocks noEditPoints="1"/>
            </p:cNvSpPr>
            <p:nvPr/>
          </p:nvSpPr>
          <p:spPr bwMode="auto">
            <a:xfrm>
              <a:off x="7635876" y="2368551"/>
              <a:ext cx="1955800" cy="538163"/>
            </a:xfrm>
            <a:custGeom>
              <a:avLst/>
              <a:gdLst>
                <a:gd name="T0" fmla="*/ 1928 w 1929"/>
                <a:gd name="T1" fmla="*/ 334 h 531"/>
                <a:gd name="T2" fmla="*/ 1856 w 1929"/>
                <a:gd name="T3" fmla="*/ 197 h 531"/>
                <a:gd name="T4" fmla="*/ 1687 w 1929"/>
                <a:gd name="T5" fmla="*/ 105 h 531"/>
                <a:gd name="T6" fmla="*/ 1617 w 1929"/>
                <a:gd name="T7" fmla="*/ 328 h 531"/>
                <a:gd name="T8" fmla="*/ 1576 w 1929"/>
                <a:gd name="T9" fmla="*/ 211 h 531"/>
                <a:gd name="T10" fmla="*/ 1557 w 1929"/>
                <a:gd name="T11" fmla="*/ 105 h 531"/>
                <a:gd name="T12" fmla="*/ 1556 w 1929"/>
                <a:gd name="T13" fmla="*/ 105 h 531"/>
                <a:gd name="T14" fmla="*/ 1537 w 1929"/>
                <a:gd name="T15" fmla="*/ 211 h 531"/>
                <a:gd name="T16" fmla="*/ 1496 w 1929"/>
                <a:gd name="T17" fmla="*/ 328 h 531"/>
                <a:gd name="T18" fmla="*/ 1425 w 1929"/>
                <a:gd name="T19" fmla="*/ 104 h 531"/>
                <a:gd name="T20" fmla="*/ 1364 w 1929"/>
                <a:gd name="T21" fmla="*/ 136 h 531"/>
                <a:gd name="T22" fmla="*/ 1337 w 1929"/>
                <a:gd name="T23" fmla="*/ 116 h 531"/>
                <a:gd name="T24" fmla="*/ 1128 w 1929"/>
                <a:gd name="T25" fmla="*/ 0 h 531"/>
                <a:gd name="T26" fmla="*/ 1040 w 1929"/>
                <a:gd name="T27" fmla="*/ 278 h 531"/>
                <a:gd name="T28" fmla="*/ 989 w 1929"/>
                <a:gd name="T29" fmla="*/ 132 h 531"/>
                <a:gd name="T30" fmla="*/ 965 w 1929"/>
                <a:gd name="T31" fmla="*/ 0 h 531"/>
                <a:gd name="T32" fmla="*/ 965 w 1929"/>
                <a:gd name="T33" fmla="*/ 0 h 531"/>
                <a:gd name="T34" fmla="*/ 941 w 1929"/>
                <a:gd name="T35" fmla="*/ 132 h 531"/>
                <a:gd name="T36" fmla="*/ 890 w 1929"/>
                <a:gd name="T37" fmla="*/ 278 h 531"/>
                <a:gd name="T38" fmla="*/ 802 w 1929"/>
                <a:gd name="T39" fmla="*/ 0 h 531"/>
                <a:gd name="T40" fmla="*/ 593 w 1929"/>
                <a:gd name="T41" fmla="*/ 116 h 531"/>
                <a:gd name="T42" fmla="*/ 565 w 1929"/>
                <a:gd name="T43" fmla="*/ 136 h 531"/>
                <a:gd name="T44" fmla="*/ 503 w 1929"/>
                <a:gd name="T45" fmla="*/ 104 h 531"/>
                <a:gd name="T46" fmla="*/ 433 w 1929"/>
                <a:gd name="T47" fmla="*/ 328 h 531"/>
                <a:gd name="T48" fmla="*/ 392 w 1929"/>
                <a:gd name="T49" fmla="*/ 211 h 531"/>
                <a:gd name="T50" fmla="*/ 373 w 1929"/>
                <a:gd name="T51" fmla="*/ 105 h 531"/>
                <a:gd name="T52" fmla="*/ 372 w 1929"/>
                <a:gd name="T53" fmla="*/ 105 h 531"/>
                <a:gd name="T54" fmla="*/ 353 w 1929"/>
                <a:gd name="T55" fmla="*/ 211 h 531"/>
                <a:gd name="T56" fmla="*/ 312 w 1929"/>
                <a:gd name="T57" fmla="*/ 328 h 531"/>
                <a:gd name="T58" fmla="*/ 241 w 1929"/>
                <a:gd name="T59" fmla="*/ 104 h 531"/>
                <a:gd name="T60" fmla="*/ 73 w 1929"/>
                <a:gd name="T61" fmla="*/ 197 h 531"/>
                <a:gd name="T62" fmla="*/ 0 w 1929"/>
                <a:gd name="T63" fmla="*/ 334 h 531"/>
                <a:gd name="T64" fmla="*/ 0 w 1929"/>
                <a:gd name="T65" fmla="*/ 531 h 531"/>
                <a:gd name="T66" fmla="*/ 1929 w 1929"/>
                <a:gd name="T67" fmla="*/ 531 h 531"/>
                <a:gd name="T68" fmla="*/ 1928 w 1929"/>
                <a:gd name="T69" fmla="*/ 334 h 531"/>
                <a:gd name="T70" fmla="*/ 1928 w 1929"/>
                <a:gd name="T71" fmla="*/ 334 h 531"/>
                <a:gd name="T72" fmla="*/ 1928 w 1929"/>
                <a:gd name="T73" fmla="*/ 33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9" h="531">
                  <a:moveTo>
                    <a:pt x="1928" y="334"/>
                  </a:moveTo>
                  <a:cubicBezTo>
                    <a:pt x="1927" y="276"/>
                    <a:pt x="1915" y="235"/>
                    <a:pt x="1856" y="197"/>
                  </a:cubicBezTo>
                  <a:cubicBezTo>
                    <a:pt x="1776" y="148"/>
                    <a:pt x="1687" y="105"/>
                    <a:pt x="1687" y="105"/>
                  </a:cubicBezTo>
                  <a:cubicBezTo>
                    <a:pt x="1617" y="328"/>
                    <a:pt x="1617" y="328"/>
                    <a:pt x="1617" y="328"/>
                  </a:cubicBezTo>
                  <a:cubicBezTo>
                    <a:pt x="1576" y="211"/>
                    <a:pt x="1576" y="211"/>
                    <a:pt x="1576" y="211"/>
                  </a:cubicBezTo>
                  <a:cubicBezTo>
                    <a:pt x="1648" y="110"/>
                    <a:pt x="1571" y="105"/>
                    <a:pt x="1557" y="105"/>
                  </a:cubicBezTo>
                  <a:cubicBezTo>
                    <a:pt x="1556" y="105"/>
                    <a:pt x="1556" y="105"/>
                    <a:pt x="1556" y="105"/>
                  </a:cubicBezTo>
                  <a:cubicBezTo>
                    <a:pt x="1542" y="105"/>
                    <a:pt x="1465" y="110"/>
                    <a:pt x="1537" y="211"/>
                  </a:cubicBezTo>
                  <a:cubicBezTo>
                    <a:pt x="1496" y="328"/>
                    <a:pt x="1496" y="328"/>
                    <a:pt x="1496" y="328"/>
                  </a:cubicBezTo>
                  <a:cubicBezTo>
                    <a:pt x="1425" y="104"/>
                    <a:pt x="1425" y="104"/>
                    <a:pt x="1425" y="104"/>
                  </a:cubicBezTo>
                  <a:cubicBezTo>
                    <a:pt x="1425" y="104"/>
                    <a:pt x="1400" y="117"/>
                    <a:pt x="1364" y="136"/>
                  </a:cubicBezTo>
                  <a:cubicBezTo>
                    <a:pt x="1356" y="129"/>
                    <a:pt x="1347" y="122"/>
                    <a:pt x="1337" y="116"/>
                  </a:cubicBezTo>
                  <a:cubicBezTo>
                    <a:pt x="1238" y="54"/>
                    <a:pt x="1128" y="0"/>
                    <a:pt x="1128" y="0"/>
                  </a:cubicBezTo>
                  <a:cubicBezTo>
                    <a:pt x="1040" y="278"/>
                    <a:pt x="1040" y="278"/>
                    <a:pt x="1040" y="278"/>
                  </a:cubicBezTo>
                  <a:cubicBezTo>
                    <a:pt x="989" y="132"/>
                    <a:pt x="989" y="132"/>
                    <a:pt x="989" y="132"/>
                  </a:cubicBezTo>
                  <a:cubicBezTo>
                    <a:pt x="1079" y="6"/>
                    <a:pt x="983" y="0"/>
                    <a:pt x="965" y="0"/>
                  </a:cubicBezTo>
                  <a:cubicBezTo>
                    <a:pt x="965" y="0"/>
                    <a:pt x="965" y="0"/>
                    <a:pt x="965" y="0"/>
                  </a:cubicBezTo>
                  <a:cubicBezTo>
                    <a:pt x="947" y="0"/>
                    <a:pt x="851" y="6"/>
                    <a:pt x="941" y="132"/>
                  </a:cubicBezTo>
                  <a:cubicBezTo>
                    <a:pt x="890" y="278"/>
                    <a:pt x="890" y="278"/>
                    <a:pt x="890" y="278"/>
                  </a:cubicBezTo>
                  <a:cubicBezTo>
                    <a:pt x="802" y="0"/>
                    <a:pt x="802" y="0"/>
                    <a:pt x="802" y="0"/>
                  </a:cubicBezTo>
                  <a:cubicBezTo>
                    <a:pt x="802" y="0"/>
                    <a:pt x="692" y="54"/>
                    <a:pt x="593" y="116"/>
                  </a:cubicBezTo>
                  <a:cubicBezTo>
                    <a:pt x="582" y="122"/>
                    <a:pt x="573" y="129"/>
                    <a:pt x="565" y="136"/>
                  </a:cubicBezTo>
                  <a:cubicBezTo>
                    <a:pt x="529" y="117"/>
                    <a:pt x="503" y="104"/>
                    <a:pt x="503" y="104"/>
                  </a:cubicBezTo>
                  <a:cubicBezTo>
                    <a:pt x="433" y="328"/>
                    <a:pt x="433" y="328"/>
                    <a:pt x="433" y="328"/>
                  </a:cubicBezTo>
                  <a:cubicBezTo>
                    <a:pt x="392" y="211"/>
                    <a:pt x="392" y="211"/>
                    <a:pt x="392" y="211"/>
                  </a:cubicBezTo>
                  <a:cubicBezTo>
                    <a:pt x="464" y="110"/>
                    <a:pt x="387" y="105"/>
                    <a:pt x="373" y="105"/>
                  </a:cubicBezTo>
                  <a:cubicBezTo>
                    <a:pt x="372" y="105"/>
                    <a:pt x="372" y="105"/>
                    <a:pt x="372" y="105"/>
                  </a:cubicBezTo>
                  <a:cubicBezTo>
                    <a:pt x="358" y="105"/>
                    <a:pt x="281" y="110"/>
                    <a:pt x="353" y="211"/>
                  </a:cubicBezTo>
                  <a:cubicBezTo>
                    <a:pt x="312" y="328"/>
                    <a:pt x="312" y="328"/>
                    <a:pt x="312" y="328"/>
                  </a:cubicBezTo>
                  <a:cubicBezTo>
                    <a:pt x="241" y="104"/>
                    <a:pt x="241" y="104"/>
                    <a:pt x="241" y="104"/>
                  </a:cubicBezTo>
                  <a:cubicBezTo>
                    <a:pt x="241" y="104"/>
                    <a:pt x="152" y="147"/>
                    <a:pt x="73" y="197"/>
                  </a:cubicBezTo>
                  <a:cubicBezTo>
                    <a:pt x="13" y="235"/>
                    <a:pt x="2" y="275"/>
                    <a:pt x="0" y="334"/>
                  </a:cubicBezTo>
                  <a:cubicBezTo>
                    <a:pt x="0" y="531"/>
                    <a:pt x="0" y="531"/>
                    <a:pt x="0" y="531"/>
                  </a:cubicBezTo>
                  <a:cubicBezTo>
                    <a:pt x="1929" y="531"/>
                    <a:pt x="1929" y="531"/>
                    <a:pt x="1929" y="531"/>
                  </a:cubicBezTo>
                  <a:lnTo>
                    <a:pt x="1928" y="334"/>
                  </a:lnTo>
                  <a:close/>
                  <a:moveTo>
                    <a:pt x="1928" y="334"/>
                  </a:moveTo>
                  <a:cubicBezTo>
                    <a:pt x="1928" y="334"/>
                    <a:pt x="1928" y="334"/>
                    <a:pt x="1928" y="3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7" name="Freeform 86">
              <a:extLst>
                <a:ext uri="{FF2B5EF4-FFF2-40B4-BE49-F238E27FC236}">
                  <a16:creationId xmlns:a16="http://schemas.microsoft.com/office/drawing/2014/main" id="{43F4A1C3-F95A-49FE-B2BA-0D05859D041D}"/>
                </a:ext>
              </a:extLst>
            </p:cNvPr>
            <p:cNvSpPr>
              <a:spLocks noEditPoints="1"/>
            </p:cNvSpPr>
            <p:nvPr/>
          </p:nvSpPr>
          <p:spPr bwMode="auto">
            <a:xfrm>
              <a:off x="7805738" y="1966913"/>
              <a:ext cx="414338" cy="461963"/>
            </a:xfrm>
            <a:custGeom>
              <a:avLst/>
              <a:gdLst>
                <a:gd name="T0" fmla="*/ 203 w 409"/>
                <a:gd name="T1" fmla="*/ 456 h 456"/>
                <a:gd name="T2" fmla="*/ 205 w 409"/>
                <a:gd name="T3" fmla="*/ 456 h 456"/>
                <a:gd name="T4" fmla="*/ 379 w 409"/>
                <a:gd name="T5" fmla="*/ 182 h 456"/>
                <a:gd name="T6" fmla="*/ 204 w 409"/>
                <a:gd name="T7" fmla="*/ 2 h 456"/>
                <a:gd name="T8" fmla="*/ 29 w 409"/>
                <a:gd name="T9" fmla="*/ 182 h 456"/>
                <a:gd name="T10" fmla="*/ 203 w 409"/>
                <a:gd name="T11" fmla="*/ 456 h 456"/>
                <a:gd name="T12" fmla="*/ 203 w 409"/>
                <a:gd name="T13" fmla="*/ 456 h 456"/>
                <a:gd name="T14" fmla="*/ 203 w 409"/>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456">
                  <a:moveTo>
                    <a:pt x="203" y="456"/>
                  </a:moveTo>
                  <a:cubicBezTo>
                    <a:pt x="205" y="456"/>
                    <a:pt x="205" y="456"/>
                    <a:pt x="205" y="456"/>
                  </a:cubicBezTo>
                  <a:cubicBezTo>
                    <a:pt x="409" y="454"/>
                    <a:pt x="379" y="182"/>
                    <a:pt x="379" y="182"/>
                  </a:cubicBezTo>
                  <a:cubicBezTo>
                    <a:pt x="371" y="0"/>
                    <a:pt x="219" y="2"/>
                    <a:pt x="204" y="2"/>
                  </a:cubicBezTo>
                  <a:cubicBezTo>
                    <a:pt x="189" y="1"/>
                    <a:pt x="37" y="0"/>
                    <a:pt x="29" y="182"/>
                  </a:cubicBezTo>
                  <a:cubicBezTo>
                    <a:pt x="29" y="182"/>
                    <a:pt x="0" y="454"/>
                    <a:pt x="203" y="456"/>
                  </a:cubicBezTo>
                  <a:close/>
                  <a:moveTo>
                    <a:pt x="203" y="456"/>
                  </a:moveTo>
                  <a:cubicBezTo>
                    <a:pt x="203" y="456"/>
                    <a:pt x="203" y="456"/>
                    <a:pt x="203"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58" name="Freeform 57">
            <a:extLst>
              <a:ext uri="{FF2B5EF4-FFF2-40B4-BE49-F238E27FC236}">
                <a16:creationId xmlns:a16="http://schemas.microsoft.com/office/drawing/2014/main" id="{4F106E0D-6F1B-4376-BC7F-4CB05683EFAF}"/>
              </a:ext>
            </a:extLst>
          </p:cNvPr>
          <p:cNvSpPr>
            <a:spLocks noEditPoints="1"/>
          </p:cNvSpPr>
          <p:nvPr/>
        </p:nvSpPr>
        <p:spPr bwMode="auto">
          <a:xfrm>
            <a:off x="7292519" y="4413000"/>
            <a:ext cx="442073" cy="483487"/>
          </a:xfrm>
          <a:custGeom>
            <a:avLst/>
            <a:gdLst>
              <a:gd name="T0" fmla="*/ 1244 w 1703"/>
              <a:gd name="T1" fmla="*/ 1698 h 1698"/>
              <a:gd name="T2" fmla="*/ 459 w 1703"/>
              <a:gd name="T3" fmla="*/ 1633 h 1698"/>
              <a:gd name="T4" fmla="*/ 656 w 1703"/>
              <a:gd name="T5" fmla="*/ 1567 h 1698"/>
              <a:gd name="T6" fmla="*/ 786 w 1703"/>
              <a:gd name="T7" fmla="*/ 624 h 1698"/>
              <a:gd name="T8" fmla="*/ 974 w 1703"/>
              <a:gd name="T9" fmla="*/ 520 h 1698"/>
              <a:gd name="T10" fmla="*/ 917 w 1703"/>
              <a:gd name="T11" fmla="*/ 1391 h 1698"/>
              <a:gd name="T12" fmla="*/ 1179 w 1703"/>
              <a:gd name="T13" fmla="*/ 1567 h 1698"/>
              <a:gd name="T14" fmla="*/ 1703 w 1703"/>
              <a:gd name="T15" fmla="*/ 1043 h 1698"/>
              <a:gd name="T16" fmla="*/ 1048 w 1703"/>
              <a:gd name="T17" fmla="*/ 1043 h 1698"/>
              <a:gd name="T18" fmla="*/ 1345 w 1703"/>
              <a:gd name="T19" fmla="*/ 457 h 1698"/>
              <a:gd name="T20" fmla="*/ 1627 w 1703"/>
              <a:gd name="T21" fmla="*/ 1043 h 1698"/>
              <a:gd name="T22" fmla="*/ 1557 w 1703"/>
              <a:gd name="T23" fmla="*/ 1043 h 1698"/>
              <a:gd name="T24" fmla="*/ 1194 w 1703"/>
              <a:gd name="T25" fmla="*/ 1043 h 1698"/>
              <a:gd name="T26" fmla="*/ 328 w 1703"/>
              <a:gd name="T27" fmla="*/ 389 h 1698"/>
              <a:gd name="T28" fmla="*/ 456 w 1703"/>
              <a:gd name="T29" fmla="*/ 311 h 1698"/>
              <a:gd name="T30" fmla="*/ 734 w 1703"/>
              <a:gd name="T31" fmla="*/ 306 h 1698"/>
              <a:gd name="T32" fmla="*/ 851 w 1703"/>
              <a:gd name="T33" fmla="*/ 442 h 1698"/>
              <a:gd name="T34" fmla="*/ 968 w 1703"/>
              <a:gd name="T35" fmla="*/ 306 h 1698"/>
              <a:gd name="T36" fmla="*/ 1247 w 1703"/>
              <a:gd name="T37" fmla="*/ 311 h 1698"/>
              <a:gd name="T38" fmla="*/ 1375 w 1703"/>
              <a:gd name="T39" fmla="*/ 389 h 1698"/>
              <a:gd name="T40" fmla="*/ 1375 w 1703"/>
              <a:gd name="T41" fmla="*/ 257 h 1698"/>
              <a:gd name="T42" fmla="*/ 1276 w 1703"/>
              <a:gd name="T43" fmla="*/ 253 h 1698"/>
              <a:gd name="T44" fmla="*/ 939 w 1703"/>
              <a:gd name="T45" fmla="*/ 244 h 1698"/>
              <a:gd name="T46" fmla="*/ 929 w 1703"/>
              <a:gd name="T47" fmla="*/ 143 h 1698"/>
              <a:gd name="T48" fmla="*/ 774 w 1703"/>
              <a:gd name="T49" fmla="*/ 143 h 1698"/>
              <a:gd name="T50" fmla="*/ 764 w 1703"/>
              <a:gd name="T51" fmla="*/ 244 h 1698"/>
              <a:gd name="T52" fmla="*/ 427 w 1703"/>
              <a:gd name="T53" fmla="*/ 253 h 1698"/>
              <a:gd name="T54" fmla="*/ 328 w 1703"/>
              <a:gd name="T55" fmla="*/ 257 h 1698"/>
              <a:gd name="T56" fmla="*/ 328 w 1703"/>
              <a:gd name="T57" fmla="*/ 389 h 1698"/>
              <a:gd name="T58" fmla="*/ 0 w 1703"/>
              <a:gd name="T59" fmla="*/ 1043 h 1698"/>
              <a:gd name="T60" fmla="*/ 297 w 1703"/>
              <a:gd name="T61" fmla="*/ 457 h 1698"/>
              <a:gd name="T62" fmla="*/ 580 w 1703"/>
              <a:gd name="T63" fmla="*/ 1043 h 1698"/>
              <a:gd name="T64" fmla="*/ 328 w 1703"/>
              <a:gd name="T65" fmla="*/ 1276 h 1698"/>
              <a:gd name="T66" fmla="*/ 328 w 1703"/>
              <a:gd name="T67" fmla="*/ 561 h 1698"/>
              <a:gd name="T68" fmla="*/ 510 w 1703"/>
              <a:gd name="T69" fmla="*/ 1043 h 1698"/>
              <a:gd name="T70" fmla="*/ 510 w 1703"/>
              <a:gd name="T71" fmla="*/ 104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3" h="1698">
                <a:moveTo>
                  <a:pt x="1244" y="1633"/>
                </a:moveTo>
                <a:cubicBezTo>
                  <a:pt x="1244" y="1698"/>
                  <a:pt x="1244" y="1698"/>
                  <a:pt x="1244" y="1698"/>
                </a:cubicBezTo>
                <a:cubicBezTo>
                  <a:pt x="459" y="1698"/>
                  <a:pt x="459" y="1698"/>
                  <a:pt x="459" y="1698"/>
                </a:cubicBezTo>
                <a:cubicBezTo>
                  <a:pt x="459" y="1633"/>
                  <a:pt x="459" y="1633"/>
                  <a:pt x="459" y="1633"/>
                </a:cubicBezTo>
                <a:cubicBezTo>
                  <a:pt x="459" y="1597"/>
                  <a:pt x="488" y="1567"/>
                  <a:pt x="524" y="1567"/>
                </a:cubicBezTo>
                <a:cubicBezTo>
                  <a:pt x="656" y="1567"/>
                  <a:pt x="656" y="1567"/>
                  <a:pt x="656" y="1567"/>
                </a:cubicBezTo>
                <a:cubicBezTo>
                  <a:pt x="660" y="1486"/>
                  <a:pt x="712" y="1417"/>
                  <a:pt x="786" y="1391"/>
                </a:cubicBezTo>
                <a:cubicBezTo>
                  <a:pt x="786" y="624"/>
                  <a:pt x="786" y="624"/>
                  <a:pt x="786" y="624"/>
                </a:cubicBezTo>
                <a:cubicBezTo>
                  <a:pt x="752" y="601"/>
                  <a:pt x="728" y="563"/>
                  <a:pt x="728" y="520"/>
                </a:cubicBezTo>
                <a:cubicBezTo>
                  <a:pt x="974" y="520"/>
                  <a:pt x="974" y="520"/>
                  <a:pt x="974" y="520"/>
                </a:cubicBezTo>
                <a:cubicBezTo>
                  <a:pt x="974" y="563"/>
                  <a:pt x="951" y="601"/>
                  <a:pt x="917" y="624"/>
                </a:cubicBezTo>
                <a:cubicBezTo>
                  <a:pt x="917" y="1391"/>
                  <a:pt x="917" y="1391"/>
                  <a:pt x="917" y="1391"/>
                </a:cubicBezTo>
                <a:cubicBezTo>
                  <a:pt x="990" y="1417"/>
                  <a:pt x="1044" y="1486"/>
                  <a:pt x="1047" y="1567"/>
                </a:cubicBezTo>
                <a:cubicBezTo>
                  <a:pt x="1179" y="1567"/>
                  <a:pt x="1179" y="1567"/>
                  <a:pt x="1179" y="1567"/>
                </a:cubicBezTo>
                <a:cubicBezTo>
                  <a:pt x="1215" y="1567"/>
                  <a:pt x="1244" y="1597"/>
                  <a:pt x="1244" y="1633"/>
                </a:cubicBezTo>
                <a:close/>
                <a:moveTo>
                  <a:pt x="1703" y="1043"/>
                </a:moveTo>
                <a:cubicBezTo>
                  <a:pt x="1655" y="1179"/>
                  <a:pt x="1527" y="1276"/>
                  <a:pt x="1375" y="1276"/>
                </a:cubicBezTo>
                <a:cubicBezTo>
                  <a:pt x="1224" y="1276"/>
                  <a:pt x="1096" y="1179"/>
                  <a:pt x="1048" y="1043"/>
                </a:cubicBezTo>
                <a:cubicBezTo>
                  <a:pt x="1124" y="1043"/>
                  <a:pt x="1124" y="1043"/>
                  <a:pt x="1124" y="1043"/>
                </a:cubicBezTo>
                <a:cubicBezTo>
                  <a:pt x="1345" y="457"/>
                  <a:pt x="1345" y="457"/>
                  <a:pt x="1345" y="457"/>
                </a:cubicBezTo>
                <a:cubicBezTo>
                  <a:pt x="1354" y="432"/>
                  <a:pt x="1397" y="432"/>
                  <a:pt x="1406" y="457"/>
                </a:cubicBezTo>
                <a:cubicBezTo>
                  <a:pt x="1627" y="1043"/>
                  <a:pt x="1627" y="1043"/>
                  <a:pt x="1627" y="1043"/>
                </a:cubicBezTo>
                <a:lnTo>
                  <a:pt x="1703" y="1043"/>
                </a:lnTo>
                <a:close/>
                <a:moveTo>
                  <a:pt x="1557" y="1043"/>
                </a:moveTo>
                <a:cubicBezTo>
                  <a:pt x="1375" y="561"/>
                  <a:pt x="1375" y="561"/>
                  <a:pt x="1375" y="561"/>
                </a:cubicBezTo>
                <a:cubicBezTo>
                  <a:pt x="1194" y="1043"/>
                  <a:pt x="1194" y="1043"/>
                  <a:pt x="1194" y="1043"/>
                </a:cubicBezTo>
                <a:lnTo>
                  <a:pt x="1557" y="1043"/>
                </a:lnTo>
                <a:close/>
                <a:moveTo>
                  <a:pt x="328" y="389"/>
                </a:moveTo>
                <a:cubicBezTo>
                  <a:pt x="357" y="389"/>
                  <a:pt x="381" y="369"/>
                  <a:pt x="390" y="342"/>
                </a:cubicBezTo>
                <a:cubicBezTo>
                  <a:pt x="411" y="334"/>
                  <a:pt x="434" y="323"/>
                  <a:pt x="456" y="311"/>
                </a:cubicBezTo>
                <a:cubicBezTo>
                  <a:pt x="507" y="286"/>
                  <a:pt x="563" y="257"/>
                  <a:pt x="622" y="257"/>
                </a:cubicBezTo>
                <a:cubicBezTo>
                  <a:pt x="679" y="257"/>
                  <a:pt x="714" y="284"/>
                  <a:pt x="734" y="306"/>
                </a:cubicBezTo>
                <a:cubicBezTo>
                  <a:pt x="734" y="311"/>
                  <a:pt x="733" y="317"/>
                  <a:pt x="733" y="323"/>
                </a:cubicBezTo>
                <a:cubicBezTo>
                  <a:pt x="733" y="388"/>
                  <a:pt x="786" y="442"/>
                  <a:pt x="851" y="442"/>
                </a:cubicBezTo>
                <a:cubicBezTo>
                  <a:pt x="917" y="442"/>
                  <a:pt x="970" y="388"/>
                  <a:pt x="970" y="323"/>
                </a:cubicBezTo>
                <a:cubicBezTo>
                  <a:pt x="970" y="317"/>
                  <a:pt x="969" y="312"/>
                  <a:pt x="968" y="306"/>
                </a:cubicBezTo>
                <a:cubicBezTo>
                  <a:pt x="989" y="284"/>
                  <a:pt x="1024" y="257"/>
                  <a:pt x="1081" y="257"/>
                </a:cubicBezTo>
                <a:cubicBezTo>
                  <a:pt x="1140" y="257"/>
                  <a:pt x="1196" y="286"/>
                  <a:pt x="1247" y="311"/>
                </a:cubicBezTo>
                <a:cubicBezTo>
                  <a:pt x="1269" y="323"/>
                  <a:pt x="1291" y="334"/>
                  <a:pt x="1313" y="342"/>
                </a:cubicBezTo>
                <a:cubicBezTo>
                  <a:pt x="1321" y="369"/>
                  <a:pt x="1346" y="389"/>
                  <a:pt x="1375" y="389"/>
                </a:cubicBezTo>
                <a:cubicBezTo>
                  <a:pt x="1412" y="389"/>
                  <a:pt x="1442" y="360"/>
                  <a:pt x="1442" y="323"/>
                </a:cubicBezTo>
                <a:cubicBezTo>
                  <a:pt x="1442" y="286"/>
                  <a:pt x="1412" y="257"/>
                  <a:pt x="1375" y="257"/>
                </a:cubicBezTo>
                <a:cubicBezTo>
                  <a:pt x="1357" y="257"/>
                  <a:pt x="1340" y="265"/>
                  <a:pt x="1328" y="278"/>
                </a:cubicBezTo>
                <a:cubicBezTo>
                  <a:pt x="1312" y="271"/>
                  <a:pt x="1294" y="262"/>
                  <a:pt x="1276" y="253"/>
                </a:cubicBezTo>
                <a:cubicBezTo>
                  <a:pt x="1219" y="224"/>
                  <a:pt x="1155" y="192"/>
                  <a:pt x="1081" y="192"/>
                </a:cubicBezTo>
                <a:cubicBezTo>
                  <a:pt x="1015" y="192"/>
                  <a:pt x="970" y="217"/>
                  <a:pt x="939" y="244"/>
                </a:cubicBezTo>
                <a:cubicBezTo>
                  <a:pt x="925" y="228"/>
                  <a:pt x="908" y="217"/>
                  <a:pt x="888" y="210"/>
                </a:cubicBezTo>
                <a:cubicBezTo>
                  <a:pt x="912" y="197"/>
                  <a:pt x="929" y="172"/>
                  <a:pt x="929" y="143"/>
                </a:cubicBezTo>
                <a:cubicBezTo>
                  <a:pt x="929" y="100"/>
                  <a:pt x="851" y="0"/>
                  <a:pt x="851" y="0"/>
                </a:cubicBezTo>
                <a:cubicBezTo>
                  <a:pt x="851" y="0"/>
                  <a:pt x="774" y="100"/>
                  <a:pt x="774" y="143"/>
                </a:cubicBezTo>
                <a:cubicBezTo>
                  <a:pt x="774" y="172"/>
                  <a:pt x="791" y="197"/>
                  <a:pt x="816" y="210"/>
                </a:cubicBezTo>
                <a:cubicBezTo>
                  <a:pt x="795" y="217"/>
                  <a:pt x="777" y="228"/>
                  <a:pt x="764" y="244"/>
                </a:cubicBezTo>
                <a:cubicBezTo>
                  <a:pt x="733" y="217"/>
                  <a:pt x="688" y="192"/>
                  <a:pt x="622" y="192"/>
                </a:cubicBezTo>
                <a:cubicBezTo>
                  <a:pt x="548" y="192"/>
                  <a:pt x="484" y="224"/>
                  <a:pt x="427" y="253"/>
                </a:cubicBezTo>
                <a:cubicBezTo>
                  <a:pt x="409" y="262"/>
                  <a:pt x="392" y="271"/>
                  <a:pt x="375" y="278"/>
                </a:cubicBezTo>
                <a:cubicBezTo>
                  <a:pt x="363" y="265"/>
                  <a:pt x="346" y="257"/>
                  <a:pt x="328" y="257"/>
                </a:cubicBezTo>
                <a:cubicBezTo>
                  <a:pt x="291" y="257"/>
                  <a:pt x="261" y="286"/>
                  <a:pt x="261" y="323"/>
                </a:cubicBezTo>
                <a:cubicBezTo>
                  <a:pt x="261" y="360"/>
                  <a:pt x="291" y="389"/>
                  <a:pt x="328" y="389"/>
                </a:cubicBezTo>
                <a:close/>
                <a:moveTo>
                  <a:pt x="328" y="1276"/>
                </a:moveTo>
                <a:cubicBezTo>
                  <a:pt x="176" y="1276"/>
                  <a:pt x="48" y="1179"/>
                  <a:pt x="0" y="1043"/>
                </a:cubicBezTo>
                <a:cubicBezTo>
                  <a:pt x="76" y="1043"/>
                  <a:pt x="76" y="1043"/>
                  <a:pt x="76" y="1043"/>
                </a:cubicBezTo>
                <a:cubicBezTo>
                  <a:pt x="297" y="457"/>
                  <a:pt x="297" y="457"/>
                  <a:pt x="297" y="457"/>
                </a:cubicBezTo>
                <a:cubicBezTo>
                  <a:pt x="306" y="432"/>
                  <a:pt x="349" y="432"/>
                  <a:pt x="358" y="457"/>
                </a:cubicBezTo>
                <a:cubicBezTo>
                  <a:pt x="580" y="1043"/>
                  <a:pt x="580" y="1043"/>
                  <a:pt x="580" y="1043"/>
                </a:cubicBezTo>
                <a:cubicBezTo>
                  <a:pt x="655" y="1043"/>
                  <a:pt x="655" y="1043"/>
                  <a:pt x="655" y="1043"/>
                </a:cubicBezTo>
                <a:cubicBezTo>
                  <a:pt x="607" y="1179"/>
                  <a:pt x="479" y="1276"/>
                  <a:pt x="328" y="1276"/>
                </a:cubicBezTo>
                <a:close/>
                <a:moveTo>
                  <a:pt x="510" y="1043"/>
                </a:moveTo>
                <a:cubicBezTo>
                  <a:pt x="328" y="561"/>
                  <a:pt x="328" y="561"/>
                  <a:pt x="328" y="561"/>
                </a:cubicBezTo>
                <a:cubicBezTo>
                  <a:pt x="146" y="1043"/>
                  <a:pt x="146" y="1043"/>
                  <a:pt x="146" y="1043"/>
                </a:cubicBezTo>
                <a:lnTo>
                  <a:pt x="510" y="1043"/>
                </a:lnTo>
                <a:close/>
                <a:moveTo>
                  <a:pt x="510" y="1043"/>
                </a:moveTo>
                <a:cubicBezTo>
                  <a:pt x="510" y="1043"/>
                  <a:pt x="510" y="1043"/>
                  <a:pt x="510" y="10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nvGrpSpPr>
          <p:cNvPr id="59" name="Group 58">
            <a:extLst>
              <a:ext uri="{FF2B5EF4-FFF2-40B4-BE49-F238E27FC236}">
                <a16:creationId xmlns:a16="http://schemas.microsoft.com/office/drawing/2014/main" id="{3897D684-5ACD-4F57-8A24-BA20ABCB95E4}"/>
              </a:ext>
            </a:extLst>
          </p:cNvPr>
          <p:cNvGrpSpPr/>
          <p:nvPr/>
        </p:nvGrpSpPr>
        <p:grpSpPr>
          <a:xfrm>
            <a:off x="7300036" y="3570178"/>
            <a:ext cx="427040" cy="391245"/>
            <a:chOff x="5551488" y="5846763"/>
            <a:chExt cx="1668463" cy="1393826"/>
          </a:xfrm>
          <a:solidFill>
            <a:schemeClr val="bg1"/>
          </a:solidFill>
        </p:grpSpPr>
        <p:sp>
          <p:nvSpPr>
            <p:cNvPr id="82" name="Freeform 81">
              <a:extLst>
                <a:ext uri="{FF2B5EF4-FFF2-40B4-BE49-F238E27FC236}">
                  <a16:creationId xmlns:a16="http://schemas.microsoft.com/office/drawing/2014/main" id="{9A6AF5FE-7388-4318-94D3-8CFA8D391EAA}"/>
                </a:ext>
              </a:extLst>
            </p:cNvPr>
            <p:cNvSpPr>
              <a:spLocks noEditPoints="1"/>
            </p:cNvSpPr>
            <p:nvPr/>
          </p:nvSpPr>
          <p:spPr bwMode="auto">
            <a:xfrm>
              <a:off x="5551488" y="5927726"/>
              <a:ext cx="1454150" cy="1312863"/>
            </a:xfrm>
            <a:custGeom>
              <a:avLst/>
              <a:gdLst>
                <a:gd name="T0" fmla="*/ 1094 w 1434"/>
                <a:gd name="T1" fmla="*/ 137 h 1295"/>
                <a:gd name="T2" fmla="*/ 553 w 1434"/>
                <a:gd name="T3" fmla="*/ 90 h 1295"/>
                <a:gd name="T4" fmla="*/ 387 w 1434"/>
                <a:gd name="T5" fmla="*/ 456 h 1295"/>
                <a:gd name="T6" fmla="*/ 483 w 1434"/>
                <a:gd name="T7" fmla="*/ 595 h 1295"/>
                <a:gd name="T8" fmla="*/ 627 w 1434"/>
                <a:gd name="T9" fmla="*/ 528 h 1295"/>
                <a:gd name="T10" fmla="*/ 704 w 1434"/>
                <a:gd name="T11" fmla="*/ 400 h 1295"/>
                <a:gd name="T12" fmla="*/ 1209 w 1434"/>
                <a:gd name="T13" fmla="*/ 823 h 1295"/>
                <a:gd name="T14" fmla="*/ 1149 w 1434"/>
                <a:gd name="T15" fmla="*/ 883 h 1295"/>
                <a:gd name="T16" fmla="*/ 998 w 1434"/>
                <a:gd name="T17" fmla="*/ 780 h 1295"/>
                <a:gd name="T18" fmla="*/ 1101 w 1434"/>
                <a:gd name="T19" fmla="*/ 931 h 1295"/>
                <a:gd name="T20" fmla="*/ 1041 w 1434"/>
                <a:gd name="T21" fmla="*/ 991 h 1295"/>
                <a:gd name="T22" fmla="*/ 890 w 1434"/>
                <a:gd name="T23" fmla="*/ 888 h 1295"/>
                <a:gd name="T24" fmla="*/ 993 w 1434"/>
                <a:gd name="T25" fmla="*/ 1039 h 1295"/>
                <a:gd name="T26" fmla="*/ 933 w 1434"/>
                <a:gd name="T27" fmla="*/ 1099 h 1295"/>
                <a:gd name="T28" fmla="*/ 781 w 1434"/>
                <a:gd name="T29" fmla="*/ 996 h 1295"/>
                <a:gd name="T30" fmla="*/ 884 w 1434"/>
                <a:gd name="T31" fmla="*/ 1147 h 1295"/>
                <a:gd name="T32" fmla="*/ 824 w 1434"/>
                <a:gd name="T33" fmla="*/ 1207 h 1295"/>
                <a:gd name="T34" fmla="*/ 685 w 1434"/>
                <a:gd name="T35" fmla="*/ 989 h 1295"/>
                <a:gd name="T36" fmla="*/ 577 w 1434"/>
                <a:gd name="T37" fmla="*/ 881 h 1295"/>
                <a:gd name="T38" fmla="*/ 469 w 1434"/>
                <a:gd name="T39" fmla="*/ 773 h 1295"/>
                <a:gd name="T40" fmla="*/ 361 w 1434"/>
                <a:gd name="T41" fmla="*/ 664 h 1295"/>
                <a:gd name="T42" fmla="*/ 61 w 1434"/>
                <a:gd name="T43" fmla="*/ 451 h 1295"/>
                <a:gd name="T44" fmla="*/ 13 w 1434"/>
                <a:gd name="T45" fmla="*/ 499 h 1295"/>
                <a:gd name="T46" fmla="*/ 155 w 1434"/>
                <a:gd name="T47" fmla="*/ 762 h 1295"/>
                <a:gd name="T48" fmla="*/ 264 w 1434"/>
                <a:gd name="T49" fmla="*/ 870 h 1295"/>
                <a:gd name="T50" fmla="*/ 372 w 1434"/>
                <a:gd name="T51" fmla="*/ 978 h 1295"/>
                <a:gd name="T52" fmla="*/ 480 w 1434"/>
                <a:gd name="T53" fmla="*/ 1086 h 1295"/>
                <a:gd name="T54" fmla="*/ 588 w 1434"/>
                <a:gd name="T55" fmla="*/ 1194 h 1295"/>
                <a:gd name="T56" fmla="*/ 776 w 1434"/>
                <a:gd name="T57" fmla="*/ 1256 h 1295"/>
                <a:gd name="T58" fmla="*/ 960 w 1434"/>
                <a:gd name="T59" fmla="*/ 1175 h 1295"/>
                <a:gd name="T60" fmla="*/ 1069 w 1434"/>
                <a:gd name="T61" fmla="*/ 1067 h 1295"/>
                <a:gd name="T62" fmla="*/ 1177 w 1434"/>
                <a:gd name="T63" fmla="*/ 959 h 1295"/>
                <a:gd name="T64" fmla="*/ 1257 w 1434"/>
                <a:gd name="T65" fmla="*/ 775 h 1295"/>
                <a:gd name="T66" fmla="*/ 1420 w 1434"/>
                <a:gd name="T67" fmla="*/ 506 h 1295"/>
                <a:gd name="T68" fmla="*/ 1108 w 1434"/>
                <a:gd name="T69" fmla="*/ 146 h 1295"/>
                <a:gd name="T70" fmla="*/ 1108 w 1434"/>
                <a:gd name="T71" fmla="*/ 14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1295">
                  <a:moveTo>
                    <a:pt x="1108" y="146"/>
                  </a:moveTo>
                  <a:cubicBezTo>
                    <a:pt x="1104" y="142"/>
                    <a:pt x="1099" y="139"/>
                    <a:pt x="1094" y="137"/>
                  </a:cubicBezTo>
                  <a:cubicBezTo>
                    <a:pt x="782" y="39"/>
                    <a:pt x="782" y="39"/>
                    <a:pt x="782" y="39"/>
                  </a:cubicBezTo>
                  <a:cubicBezTo>
                    <a:pt x="657" y="0"/>
                    <a:pt x="575" y="68"/>
                    <a:pt x="553" y="90"/>
                  </a:cubicBezTo>
                  <a:cubicBezTo>
                    <a:pt x="541" y="103"/>
                    <a:pt x="531" y="117"/>
                    <a:pt x="526" y="128"/>
                  </a:cubicBezTo>
                  <a:cubicBezTo>
                    <a:pt x="387" y="456"/>
                    <a:pt x="387" y="456"/>
                    <a:pt x="387" y="456"/>
                  </a:cubicBezTo>
                  <a:cubicBezTo>
                    <a:pt x="379" y="474"/>
                    <a:pt x="381" y="499"/>
                    <a:pt x="394" y="524"/>
                  </a:cubicBezTo>
                  <a:cubicBezTo>
                    <a:pt x="412" y="560"/>
                    <a:pt x="444" y="586"/>
                    <a:pt x="483" y="595"/>
                  </a:cubicBezTo>
                  <a:cubicBezTo>
                    <a:pt x="526" y="605"/>
                    <a:pt x="570" y="591"/>
                    <a:pt x="606" y="556"/>
                  </a:cubicBezTo>
                  <a:cubicBezTo>
                    <a:pt x="615" y="547"/>
                    <a:pt x="622" y="537"/>
                    <a:pt x="627" y="528"/>
                  </a:cubicBezTo>
                  <a:cubicBezTo>
                    <a:pt x="674" y="441"/>
                    <a:pt x="674" y="441"/>
                    <a:pt x="674" y="441"/>
                  </a:cubicBezTo>
                  <a:cubicBezTo>
                    <a:pt x="681" y="427"/>
                    <a:pt x="693" y="412"/>
                    <a:pt x="704" y="400"/>
                  </a:cubicBezTo>
                  <a:cubicBezTo>
                    <a:pt x="745" y="360"/>
                    <a:pt x="764" y="379"/>
                    <a:pt x="772" y="386"/>
                  </a:cubicBezTo>
                  <a:cubicBezTo>
                    <a:pt x="842" y="454"/>
                    <a:pt x="1209" y="823"/>
                    <a:pt x="1209" y="823"/>
                  </a:cubicBezTo>
                  <a:cubicBezTo>
                    <a:pt x="1222" y="836"/>
                    <a:pt x="1219" y="860"/>
                    <a:pt x="1203" y="877"/>
                  </a:cubicBezTo>
                  <a:cubicBezTo>
                    <a:pt x="1187" y="893"/>
                    <a:pt x="1162" y="896"/>
                    <a:pt x="1149" y="883"/>
                  </a:cubicBezTo>
                  <a:cubicBezTo>
                    <a:pt x="1046" y="780"/>
                    <a:pt x="1046" y="780"/>
                    <a:pt x="1046" y="780"/>
                  </a:cubicBezTo>
                  <a:cubicBezTo>
                    <a:pt x="1032" y="766"/>
                    <a:pt x="1011" y="766"/>
                    <a:pt x="998" y="780"/>
                  </a:cubicBezTo>
                  <a:cubicBezTo>
                    <a:pt x="984" y="793"/>
                    <a:pt x="984" y="814"/>
                    <a:pt x="998" y="828"/>
                  </a:cubicBezTo>
                  <a:cubicBezTo>
                    <a:pt x="1101" y="931"/>
                    <a:pt x="1101" y="931"/>
                    <a:pt x="1101" y="931"/>
                  </a:cubicBezTo>
                  <a:cubicBezTo>
                    <a:pt x="1114" y="944"/>
                    <a:pt x="1111" y="969"/>
                    <a:pt x="1095" y="985"/>
                  </a:cubicBezTo>
                  <a:cubicBezTo>
                    <a:pt x="1078" y="1001"/>
                    <a:pt x="1054" y="1004"/>
                    <a:pt x="1041" y="991"/>
                  </a:cubicBezTo>
                  <a:cubicBezTo>
                    <a:pt x="938" y="888"/>
                    <a:pt x="938" y="888"/>
                    <a:pt x="938" y="888"/>
                  </a:cubicBezTo>
                  <a:cubicBezTo>
                    <a:pt x="924" y="875"/>
                    <a:pt x="903" y="875"/>
                    <a:pt x="890" y="888"/>
                  </a:cubicBezTo>
                  <a:cubicBezTo>
                    <a:pt x="876" y="901"/>
                    <a:pt x="876" y="923"/>
                    <a:pt x="890" y="936"/>
                  </a:cubicBezTo>
                  <a:cubicBezTo>
                    <a:pt x="993" y="1039"/>
                    <a:pt x="993" y="1039"/>
                    <a:pt x="993" y="1039"/>
                  </a:cubicBezTo>
                  <a:cubicBezTo>
                    <a:pt x="1006" y="1052"/>
                    <a:pt x="1003" y="1077"/>
                    <a:pt x="987" y="1093"/>
                  </a:cubicBezTo>
                  <a:cubicBezTo>
                    <a:pt x="970" y="1109"/>
                    <a:pt x="946" y="1112"/>
                    <a:pt x="933" y="1099"/>
                  </a:cubicBezTo>
                  <a:cubicBezTo>
                    <a:pt x="829" y="996"/>
                    <a:pt x="829" y="996"/>
                    <a:pt x="829" y="996"/>
                  </a:cubicBezTo>
                  <a:cubicBezTo>
                    <a:pt x="816" y="983"/>
                    <a:pt x="795" y="983"/>
                    <a:pt x="781" y="996"/>
                  </a:cubicBezTo>
                  <a:cubicBezTo>
                    <a:pt x="768" y="1009"/>
                    <a:pt x="768" y="1031"/>
                    <a:pt x="781" y="1044"/>
                  </a:cubicBezTo>
                  <a:cubicBezTo>
                    <a:pt x="884" y="1147"/>
                    <a:pt x="884" y="1147"/>
                    <a:pt x="884" y="1147"/>
                  </a:cubicBezTo>
                  <a:cubicBezTo>
                    <a:pt x="898" y="1160"/>
                    <a:pt x="895" y="1185"/>
                    <a:pt x="879" y="1201"/>
                  </a:cubicBezTo>
                  <a:cubicBezTo>
                    <a:pt x="862" y="1218"/>
                    <a:pt x="837" y="1220"/>
                    <a:pt x="824" y="1207"/>
                  </a:cubicBezTo>
                  <a:cubicBezTo>
                    <a:pt x="699" y="1082"/>
                    <a:pt x="699" y="1082"/>
                    <a:pt x="699" y="1082"/>
                  </a:cubicBezTo>
                  <a:cubicBezTo>
                    <a:pt x="717" y="1055"/>
                    <a:pt x="712" y="1016"/>
                    <a:pt x="685" y="989"/>
                  </a:cubicBezTo>
                  <a:cubicBezTo>
                    <a:pt x="655" y="959"/>
                    <a:pt x="610" y="956"/>
                    <a:pt x="583" y="983"/>
                  </a:cubicBezTo>
                  <a:cubicBezTo>
                    <a:pt x="610" y="956"/>
                    <a:pt x="607" y="911"/>
                    <a:pt x="577" y="881"/>
                  </a:cubicBezTo>
                  <a:cubicBezTo>
                    <a:pt x="547" y="851"/>
                    <a:pt x="501" y="848"/>
                    <a:pt x="475" y="875"/>
                  </a:cubicBezTo>
                  <a:cubicBezTo>
                    <a:pt x="501" y="848"/>
                    <a:pt x="499" y="802"/>
                    <a:pt x="469" y="773"/>
                  </a:cubicBezTo>
                  <a:cubicBezTo>
                    <a:pt x="439" y="743"/>
                    <a:pt x="393" y="740"/>
                    <a:pt x="367" y="767"/>
                  </a:cubicBezTo>
                  <a:cubicBezTo>
                    <a:pt x="393" y="740"/>
                    <a:pt x="391" y="694"/>
                    <a:pt x="361" y="664"/>
                  </a:cubicBezTo>
                  <a:cubicBezTo>
                    <a:pt x="333" y="637"/>
                    <a:pt x="291" y="633"/>
                    <a:pt x="264" y="654"/>
                  </a:cubicBezTo>
                  <a:cubicBezTo>
                    <a:pt x="61" y="451"/>
                    <a:pt x="61" y="451"/>
                    <a:pt x="61" y="451"/>
                  </a:cubicBezTo>
                  <a:cubicBezTo>
                    <a:pt x="48" y="437"/>
                    <a:pt x="26" y="437"/>
                    <a:pt x="13" y="451"/>
                  </a:cubicBezTo>
                  <a:cubicBezTo>
                    <a:pt x="0" y="464"/>
                    <a:pt x="0" y="486"/>
                    <a:pt x="13" y="499"/>
                  </a:cubicBezTo>
                  <a:cubicBezTo>
                    <a:pt x="216" y="702"/>
                    <a:pt x="216" y="702"/>
                    <a:pt x="216" y="702"/>
                  </a:cubicBezTo>
                  <a:cubicBezTo>
                    <a:pt x="155" y="762"/>
                    <a:pt x="155" y="762"/>
                    <a:pt x="155" y="762"/>
                  </a:cubicBezTo>
                  <a:cubicBezTo>
                    <a:pt x="129" y="788"/>
                    <a:pt x="132" y="834"/>
                    <a:pt x="161" y="864"/>
                  </a:cubicBezTo>
                  <a:cubicBezTo>
                    <a:pt x="191" y="894"/>
                    <a:pt x="237" y="896"/>
                    <a:pt x="264" y="870"/>
                  </a:cubicBezTo>
                  <a:cubicBezTo>
                    <a:pt x="237" y="896"/>
                    <a:pt x="240" y="942"/>
                    <a:pt x="270" y="972"/>
                  </a:cubicBezTo>
                  <a:cubicBezTo>
                    <a:pt x="299" y="1002"/>
                    <a:pt x="345" y="1005"/>
                    <a:pt x="372" y="978"/>
                  </a:cubicBezTo>
                  <a:cubicBezTo>
                    <a:pt x="345" y="1005"/>
                    <a:pt x="348" y="1050"/>
                    <a:pt x="378" y="1080"/>
                  </a:cubicBezTo>
                  <a:cubicBezTo>
                    <a:pt x="408" y="1110"/>
                    <a:pt x="453" y="1113"/>
                    <a:pt x="480" y="1086"/>
                  </a:cubicBezTo>
                  <a:cubicBezTo>
                    <a:pt x="453" y="1113"/>
                    <a:pt x="456" y="1158"/>
                    <a:pt x="486" y="1188"/>
                  </a:cubicBezTo>
                  <a:cubicBezTo>
                    <a:pt x="516" y="1218"/>
                    <a:pt x="561" y="1221"/>
                    <a:pt x="588" y="1194"/>
                  </a:cubicBezTo>
                  <a:cubicBezTo>
                    <a:pt x="652" y="1131"/>
                    <a:pt x="652" y="1131"/>
                    <a:pt x="652" y="1131"/>
                  </a:cubicBezTo>
                  <a:cubicBezTo>
                    <a:pt x="776" y="1256"/>
                    <a:pt x="776" y="1256"/>
                    <a:pt x="776" y="1256"/>
                  </a:cubicBezTo>
                  <a:cubicBezTo>
                    <a:pt x="816" y="1295"/>
                    <a:pt x="883" y="1292"/>
                    <a:pt x="926" y="1249"/>
                  </a:cubicBezTo>
                  <a:cubicBezTo>
                    <a:pt x="948" y="1228"/>
                    <a:pt x="959" y="1202"/>
                    <a:pt x="960" y="1175"/>
                  </a:cubicBezTo>
                  <a:cubicBezTo>
                    <a:pt x="987" y="1174"/>
                    <a:pt x="1014" y="1162"/>
                    <a:pt x="1035" y="1141"/>
                  </a:cubicBezTo>
                  <a:cubicBezTo>
                    <a:pt x="1056" y="1120"/>
                    <a:pt x="1067" y="1094"/>
                    <a:pt x="1069" y="1067"/>
                  </a:cubicBezTo>
                  <a:cubicBezTo>
                    <a:pt x="1095" y="1065"/>
                    <a:pt x="1122" y="1054"/>
                    <a:pt x="1143" y="1033"/>
                  </a:cubicBezTo>
                  <a:cubicBezTo>
                    <a:pt x="1164" y="1012"/>
                    <a:pt x="1175" y="985"/>
                    <a:pt x="1177" y="959"/>
                  </a:cubicBezTo>
                  <a:cubicBezTo>
                    <a:pt x="1203" y="957"/>
                    <a:pt x="1230" y="946"/>
                    <a:pt x="1251" y="925"/>
                  </a:cubicBezTo>
                  <a:cubicBezTo>
                    <a:pt x="1294" y="882"/>
                    <a:pt x="1297" y="814"/>
                    <a:pt x="1257" y="775"/>
                  </a:cubicBezTo>
                  <a:cubicBezTo>
                    <a:pt x="1204" y="722"/>
                    <a:pt x="1204" y="722"/>
                    <a:pt x="1204" y="722"/>
                  </a:cubicBezTo>
                  <a:cubicBezTo>
                    <a:pt x="1420" y="506"/>
                    <a:pt x="1420" y="506"/>
                    <a:pt x="1420" y="506"/>
                  </a:cubicBezTo>
                  <a:cubicBezTo>
                    <a:pt x="1434" y="493"/>
                    <a:pt x="1434" y="471"/>
                    <a:pt x="1420" y="458"/>
                  </a:cubicBezTo>
                  <a:lnTo>
                    <a:pt x="1108" y="146"/>
                  </a:lnTo>
                  <a:close/>
                  <a:moveTo>
                    <a:pt x="1108" y="146"/>
                  </a:moveTo>
                  <a:cubicBezTo>
                    <a:pt x="1108" y="146"/>
                    <a:pt x="1108" y="146"/>
                    <a:pt x="1108" y="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3" name="Freeform 82">
              <a:extLst>
                <a:ext uri="{FF2B5EF4-FFF2-40B4-BE49-F238E27FC236}">
                  <a16:creationId xmlns:a16="http://schemas.microsoft.com/office/drawing/2014/main" id="{E6580479-76AD-4C99-9B2E-3909A5D2407A}"/>
                </a:ext>
              </a:extLst>
            </p:cNvPr>
            <p:cNvSpPr>
              <a:spLocks noEditPoints="1"/>
            </p:cNvSpPr>
            <p:nvPr/>
          </p:nvSpPr>
          <p:spPr bwMode="auto">
            <a:xfrm>
              <a:off x="6692901" y="5846763"/>
              <a:ext cx="527050" cy="527050"/>
            </a:xfrm>
            <a:custGeom>
              <a:avLst/>
              <a:gdLst>
                <a:gd name="T0" fmla="*/ 494 w 520"/>
                <a:gd name="T1" fmla="*/ 302 h 520"/>
                <a:gd name="T2" fmla="*/ 219 w 520"/>
                <a:gd name="T3" fmla="*/ 27 h 520"/>
                <a:gd name="T4" fmla="*/ 122 w 520"/>
                <a:gd name="T5" fmla="*/ 27 h 520"/>
                <a:gd name="T6" fmla="*/ 26 w 520"/>
                <a:gd name="T7" fmla="*/ 123 h 520"/>
                <a:gd name="T8" fmla="*/ 26 w 520"/>
                <a:gd name="T9" fmla="*/ 219 h 520"/>
                <a:gd name="T10" fmla="*/ 301 w 520"/>
                <a:gd name="T11" fmla="*/ 494 h 520"/>
                <a:gd name="T12" fmla="*/ 397 w 520"/>
                <a:gd name="T13" fmla="*/ 494 h 520"/>
                <a:gd name="T14" fmla="*/ 494 w 520"/>
                <a:gd name="T15" fmla="*/ 398 h 520"/>
                <a:gd name="T16" fmla="*/ 494 w 520"/>
                <a:gd name="T17" fmla="*/ 302 h 520"/>
                <a:gd name="T18" fmla="*/ 349 w 520"/>
                <a:gd name="T19" fmla="*/ 442 h 520"/>
                <a:gd name="T20" fmla="*/ 293 w 520"/>
                <a:gd name="T21" fmla="*/ 386 h 520"/>
                <a:gd name="T22" fmla="*/ 349 w 520"/>
                <a:gd name="T23" fmla="*/ 330 h 520"/>
                <a:gd name="T24" fmla="*/ 405 w 520"/>
                <a:gd name="T25" fmla="*/ 386 h 520"/>
                <a:gd name="T26" fmla="*/ 349 w 520"/>
                <a:gd name="T27" fmla="*/ 442 h 520"/>
                <a:gd name="T28" fmla="*/ 349 w 520"/>
                <a:gd name="T29" fmla="*/ 442 h 520"/>
                <a:gd name="T30" fmla="*/ 349 w 520"/>
                <a:gd name="T31" fmla="*/ 44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494" y="302"/>
                  </a:moveTo>
                  <a:cubicBezTo>
                    <a:pt x="219" y="27"/>
                    <a:pt x="219" y="27"/>
                    <a:pt x="219" y="27"/>
                  </a:cubicBezTo>
                  <a:cubicBezTo>
                    <a:pt x="192" y="0"/>
                    <a:pt x="149" y="0"/>
                    <a:pt x="122" y="27"/>
                  </a:cubicBezTo>
                  <a:cubicBezTo>
                    <a:pt x="26" y="123"/>
                    <a:pt x="26" y="123"/>
                    <a:pt x="26" y="123"/>
                  </a:cubicBezTo>
                  <a:cubicBezTo>
                    <a:pt x="0" y="149"/>
                    <a:pt x="0" y="192"/>
                    <a:pt x="26" y="219"/>
                  </a:cubicBezTo>
                  <a:cubicBezTo>
                    <a:pt x="301" y="494"/>
                    <a:pt x="301" y="494"/>
                    <a:pt x="301" y="494"/>
                  </a:cubicBezTo>
                  <a:cubicBezTo>
                    <a:pt x="328" y="520"/>
                    <a:pt x="371" y="520"/>
                    <a:pt x="397" y="494"/>
                  </a:cubicBezTo>
                  <a:cubicBezTo>
                    <a:pt x="494" y="398"/>
                    <a:pt x="494" y="398"/>
                    <a:pt x="494" y="398"/>
                  </a:cubicBezTo>
                  <a:cubicBezTo>
                    <a:pt x="520" y="371"/>
                    <a:pt x="520" y="328"/>
                    <a:pt x="494" y="302"/>
                  </a:cubicBezTo>
                  <a:close/>
                  <a:moveTo>
                    <a:pt x="349" y="442"/>
                  </a:moveTo>
                  <a:cubicBezTo>
                    <a:pt x="319" y="442"/>
                    <a:pt x="293" y="417"/>
                    <a:pt x="293" y="386"/>
                  </a:cubicBezTo>
                  <a:cubicBezTo>
                    <a:pt x="293" y="355"/>
                    <a:pt x="319" y="330"/>
                    <a:pt x="349" y="330"/>
                  </a:cubicBezTo>
                  <a:cubicBezTo>
                    <a:pt x="380" y="330"/>
                    <a:pt x="405" y="355"/>
                    <a:pt x="405" y="386"/>
                  </a:cubicBezTo>
                  <a:cubicBezTo>
                    <a:pt x="405" y="417"/>
                    <a:pt x="380" y="442"/>
                    <a:pt x="349" y="442"/>
                  </a:cubicBezTo>
                  <a:close/>
                  <a:moveTo>
                    <a:pt x="349" y="442"/>
                  </a:moveTo>
                  <a:cubicBezTo>
                    <a:pt x="349" y="442"/>
                    <a:pt x="349" y="442"/>
                    <a:pt x="349"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0" name="Group 59">
            <a:extLst>
              <a:ext uri="{FF2B5EF4-FFF2-40B4-BE49-F238E27FC236}">
                <a16:creationId xmlns:a16="http://schemas.microsoft.com/office/drawing/2014/main" id="{66DFF30A-97AA-4F70-BEAE-A0A4500851D4}"/>
              </a:ext>
            </a:extLst>
          </p:cNvPr>
          <p:cNvGrpSpPr/>
          <p:nvPr/>
        </p:nvGrpSpPr>
        <p:grpSpPr>
          <a:xfrm>
            <a:off x="7300840" y="2643806"/>
            <a:ext cx="425412" cy="466109"/>
            <a:chOff x="5492751" y="1401763"/>
            <a:chExt cx="1662112" cy="1660526"/>
          </a:xfrm>
          <a:solidFill>
            <a:schemeClr val="bg1"/>
          </a:solidFill>
        </p:grpSpPr>
        <p:sp>
          <p:nvSpPr>
            <p:cNvPr id="72" name="Freeform 71">
              <a:extLst>
                <a:ext uri="{FF2B5EF4-FFF2-40B4-BE49-F238E27FC236}">
                  <a16:creationId xmlns:a16="http://schemas.microsoft.com/office/drawing/2014/main" id="{2B5B8322-25DD-41C1-90A8-6F87A46C97AC}"/>
                </a:ext>
              </a:extLst>
            </p:cNvPr>
            <p:cNvSpPr>
              <a:spLocks/>
            </p:cNvSpPr>
            <p:nvPr/>
          </p:nvSpPr>
          <p:spPr bwMode="auto">
            <a:xfrm>
              <a:off x="5908676" y="1846263"/>
              <a:ext cx="812800" cy="920750"/>
            </a:xfrm>
            <a:custGeom>
              <a:avLst/>
              <a:gdLst>
                <a:gd name="T0" fmla="*/ 788 w 803"/>
                <a:gd name="T1" fmla="*/ 335 h 907"/>
                <a:gd name="T2" fmla="*/ 788 w 803"/>
                <a:gd name="T3" fmla="*/ 335 h 907"/>
                <a:gd name="T4" fmla="*/ 455 w 803"/>
                <a:gd name="T5" fmla="*/ 2 h 907"/>
                <a:gd name="T6" fmla="*/ 410 w 803"/>
                <a:gd name="T7" fmla="*/ 0 h 907"/>
                <a:gd name="T8" fmla="*/ 59 w 803"/>
                <a:gd name="T9" fmla="*/ 235 h 907"/>
                <a:gd name="T10" fmla="*/ 143 w 803"/>
                <a:gd name="T11" fmla="*/ 650 h 907"/>
                <a:gd name="T12" fmla="*/ 235 w 803"/>
                <a:gd name="T13" fmla="*/ 863 h 907"/>
                <a:gd name="T14" fmla="*/ 235 w 803"/>
                <a:gd name="T15" fmla="*/ 907 h 907"/>
                <a:gd name="T16" fmla="*/ 586 w 803"/>
                <a:gd name="T17" fmla="*/ 907 h 907"/>
                <a:gd name="T18" fmla="*/ 586 w 803"/>
                <a:gd name="T19" fmla="*/ 863 h 907"/>
                <a:gd name="T20" fmla="*/ 675 w 803"/>
                <a:gd name="T21" fmla="*/ 653 h 907"/>
                <a:gd name="T22" fmla="*/ 788 w 803"/>
                <a:gd name="T23" fmla="*/ 33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3" h="907">
                  <a:moveTo>
                    <a:pt x="788" y="335"/>
                  </a:moveTo>
                  <a:cubicBezTo>
                    <a:pt x="788" y="335"/>
                    <a:pt x="788" y="335"/>
                    <a:pt x="788" y="335"/>
                  </a:cubicBezTo>
                  <a:cubicBezTo>
                    <a:pt x="767" y="160"/>
                    <a:pt x="630" y="23"/>
                    <a:pt x="455" y="2"/>
                  </a:cubicBezTo>
                  <a:cubicBezTo>
                    <a:pt x="440" y="1"/>
                    <a:pt x="425" y="0"/>
                    <a:pt x="410" y="0"/>
                  </a:cubicBezTo>
                  <a:cubicBezTo>
                    <a:pt x="256" y="0"/>
                    <a:pt x="118" y="93"/>
                    <a:pt x="59" y="235"/>
                  </a:cubicBezTo>
                  <a:cubicBezTo>
                    <a:pt x="0" y="378"/>
                    <a:pt x="34" y="542"/>
                    <a:pt x="143" y="650"/>
                  </a:cubicBezTo>
                  <a:cubicBezTo>
                    <a:pt x="201" y="706"/>
                    <a:pt x="234" y="782"/>
                    <a:pt x="235" y="863"/>
                  </a:cubicBezTo>
                  <a:cubicBezTo>
                    <a:pt x="235" y="907"/>
                    <a:pt x="235" y="907"/>
                    <a:pt x="235" y="907"/>
                  </a:cubicBezTo>
                  <a:cubicBezTo>
                    <a:pt x="586" y="907"/>
                    <a:pt x="586" y="907"/>
                    <a:pt x="586" y="907"/>
                  </a:cubicBezTo>
                  <a:cubicBezTo>
                    <a:pt x="586" y="863"/>
                    <a:pt x="586" y="863"/>
                    <a:pt x="586" y="863"/>
                  </a:cubicBezTo>
                  <a:cubicBezTo>
                    <a:pt x="586" y="784"/>
                    <a:pt x="619" y="708"/>
                    <a:pt x="675" y="653"/>
                  </a:cubicBezTo>
                  <a:cubicBezTo>
                    <a:pt x="761" y="571"/>
                    <a:pt x="803" y="453"/>
                    <a:pt x="78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3" name="Freeform 72">
              <a:extLst>
                <a:ext uri="{FF2B5EF4-FFF2-40B4-BE49-F238E27FC236}">
                  <a16:creationId xmlns:a16="http://schemas.microsoft.com/office/drawing/2014/main" id="{38FB6A43-95EF-4702-9792-BCB1160EEDF0}"/>
                </a:ext>
              </a:extLst>
            </p:cNvPr>
            <p:cNvSpPr>
              <a:spLocks/>
            </p:cNvSpPr>
            <p:nvPr/>
          </p:nvSpPr>
          <p:spPr bwMode="auto">
            <a:xfrm>
              <a:off x="6240463" y="3003551"/>
              <a:ext cx="166688" cy="58738"/>
            </a:xfrm>
            <a:custGeom>
              <a:avLst/>
              <a:gdLst>
                <a:gd name="T0" fmla="*/ 83 w 165"/>
                <a:gd name="T1" fmla="*/ 58 h 58"/>
                <a:gd name="T2" fmla="*/ 165 w 165"/>
                <a:gd name="T3" fmla="*/ 0 h 58"/>
                <a:gd name="T4" fmla="*/ 0 w 165"/>
                <a:gd name="T5" fmla="*/ 0 h 58"/>
                <a:gd name="T6" fmla="*/ 83 w 165"/>
                <a:gd name="T7" fmla="*/ 58 h 58"/>
              </a:gdLst>
              <a:ahLst/>
              <a:cxnLst>
                <a:cxn ang="0">
                  <a:pos x="T0" y="T1"/>
                </a:cxn>
                <a:cxn ang="0">
                  <a:pos x="T2" y="T3"/>
                </a:cxn>
                <a:cxn ang="0">
                  <a:pos x="T4" y="T5"/>
                </a:cxn>
                <a:cxn ang="0">
                  <a:pos x="T6" y="T7"/>
                </a:cxn>
              </a:cxnLst>
              <a:rect l="0" t="0" r="r" b="b"/>
              <a:pathLst>
                <a:path w="165" h="58">
                  <a:moveTo>
                    <a:pt x="83" y="58"/>
                  </a:moveTo>
                  <a:cubicBezTo>
                    <a:pt x="120" y="58"/>
                    <a:pt x="153" y="35"/>
                    <a:pt x="165" y="0"/>
                  </a:cubicBezTo>
                  <a:cubicBezTo>
                    <a:pt x="0" y="0"/>
                    <a:pt x="0" y="0"/>
                    <a:pt x="0" y="0"/>
                  </a:cubicBezTo>
                  <a:cubicBezTo>
                    <a:pt x="12" y="35"/>
                    <a:pt x="46" y="58"/>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3">
              <a:extLst>
                <a:ext uri="{FF2B5EF4-FFF2-40B4-BE49-F238E27FC236}">
                  <a16:creationId xmlns:a16="http://schemas.microsoft.com/office/drawing/2014/main" id="{3603E6A4-E3CC-454F-9B0F-64E26313F256}"/>
                </a:ext>
              </a:extLst>
            </p:cNvPr>
            <p:cNvSpPr>
              <a:spLocks/>
            </p:cNvSpPr>
            <p:nvPr/>
          </p:nvSpPr>
          <p:spPr bwMode="auto">
            <a:xfrm>
              <a:off x="6175376" y="2825751"/>
              <a:ext cx="296863" cy="117475"/>
            </a:xfrm>
            <a:custGeom>
              <a:avLst/>
              <a:gdLst>
                <a:gd name="T0" fmla="*/ 0 w 293"/>
                <a:gd name="T1" fmla="*/ 88 h 117"/>
                <a:gd name="T2" fmla="*/ 30 w 293"/>
                <a:gd name="T3" fmla="*/ 117 h 117"/>
                <a:gd name="T4" fmla="*/ 264 w 293"/>
                <a:gd name="T5" fmla="*/ 117 h 117"/>
                <a:gd name="T6" fmla="*/ 293 w 293"/>
                <a:gd name="T7" fmla="*/ 88 h 117"/>
                <a:gd name="T8" fmla="*/ 293 w 293"/>
                <a:gd name="T9" fmla="*/ 0 h 117"/>
                <a:gd name="T10" fmla="*/ 0 w 293"/>
                <a:gd name="T11" fmla="*/ 0 h 117"/>
                <a:gd name="T12" fmla="*/ 0 w 293"/>
                <a:gd name="T13" fmla="*/ 88 h 117"/>
              </a:gdLst>
              <a:ahLst/>
              <a:cxnLst>
                <a:cxn ang="0">
                  <a:pos x="T0" y="T1"/>
                </a:cxn>
                <a:cxn ang="0">
                  <a:pos x="T2" y="T3"/>
                </a:cxn>
                <a:cxn ang="0">
                  <a:pos x="T4" y="T5"/>
                </a:cxn>
                <a:cxn ang="0">
                  <a:pos x="T6" y="T7"/>
                </a:cxn>
                <a:cxn ang="0">
                  <a:pos x="T8" y="T9"/>
                </a:cxn>
                <a:cxn ang="0">
                  <a:pos x="T10" y="T11"/>
                </a:cxn>
                <a:cxn ang="0">
                  <a:pos x="T12" y="T13"/>
                </a:cxn>
              </a:cxnLst>
              <a:rect l="0" t="0" r="r" b="b"/>
              <a:pathLst>
                <a:path w="293" h="117">
                  <a:moveTo>
                    <a:pt x="0" y="88"/>
                  </a:moveTo>
                  <a:cubicBezTo>
                    <a:pt x="0" y="104"/>
                    <a:pt x="13" y="117"/>
                    <a:pt x="30" y="117"/>
                  </a:cubicBezTo>
                  <a:cubicBezTo>
                    <a:pt x="264" y="117"/>
                    <a:pt x="264" y="117"/>
                    <a:pt x="264" y="117"/>
                  </a:cubicBezTo>
                  <a:cubicBezTo>
                    <a:pt x="280" y="117"/>
                    <a:pt x="293" y="104"/>
                    <a:pt x="293" y="88"/>
                  </a:cubicBezTo>
                  <a:cubicBezTo>
                    <a:pt x="293" y="0"/>
                    <a:pt x="293" y="0"/>
                    <a:pt x="293" y="0"/>
                  </a:cubicBezTo>
                  <a:cubicBezTo>
                    <a:pt x="0" y="0"/>
                    <a:pt x="0" y="0"/>
                    <a:pt x="0" y="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74">
              <a:extLst>
                <a:ext uri="{FF2B5EF4-FFF2-40B4-BE49-F238E27FC236}">
                  <a16:creationId xmlns:a16="http://schemas.microsoft.com/office/drawing/2014/main" id="{07F595D2-023D-4249-B0F9-42C127E51187}"/>
                </a:ext>
              </a:extLst>
            </p:cNvPr>
            <p:cNvSpPr>
              <a:spLocks/>
            </p:cNvSpPr>
            <p:nvPr/>
          </p:nvSpPr>
          <p:spPr bwMode="auto">
            <a:xfrm>
              <a:off x="6264276" y="1401763"/>
              <a:ext cx="119063" cy="266700"/>
            </a:xfrm>
            <a:custGeom>
              <a:avLst/>
              <a:gdLst>
                <a:gd name="T0" fmla="*/ 59 w 117"/>
                <a:gd name="T1" fmla="*/ 263 h 263"/>
                <a:gd name="T2" fmla="*/ 117 w 117"/>
                <a:gd name="T3" fmla="*/ 205 h 263"/>
                <a:gd name="T4" fmla="*/ 117 w 117"/>
                <a:gd name="T5" fmla="*/ 58 h 263"/>
                <a:gd name="T6" fmla="*/ 59 w 117"/>
                <a:gd name="T7" fmla="*/ 0 h 263"/>
                <a:gd name="T8" fmla="*/ 0 w 117"/>
                <a:gd name="T9" fmla="*/ 58 h 263"/>
                <a:gd name="T10" fmla="*/ 0 w 117"/>
                <a:gd name="T11" fmla="*/ 205 h 263"/>
                <a:gd name="T12" fmla="*/ 59 w 117"/>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117" h="263">
                  <a:moveTo>
                    <a:pt x="59" y="263"/>
                  </a:moveTo>
                  <a:cubicBezTo>
                    <a:pt x="91" y="263"/>
                    <a:pt x="117" y="237"/>
                    <a:pt x="117" y="205"/>
                  </a:cubicBezTo>
                  <a:cubicBezTo>
                    <a:pt x="117" y="58"/>
                    <a:pt x="117" y="58"/>
                    <a:pt x="117" y="58"/>
                  </a:cubicBezTo>
                  <a:cubicBezTo>
                    <a:pt x="117" y="26"/>
                    <a:pt x="91" y="0"/>
                    <a:pt x="59" y="0"/>
                  </a:cubicBezTo>
                  <a:cubicBezTo>
                    <a:pt x="26" y="0"/>
                    <a:pt x="0" y="26"/>
                    <a:pt x="0" y="58"/>
                  </a:cubicBezTo>
                  <a:cubicBezTo>
                    <a:pt x="0" y="205"/>
                    <a:pt x="0" y="205"/>
                    <a:pt x="0" y="205"/>
                  </a:cubicBezTo>
                  <a:cubicBezTo>
                    <a:pt x="0" y="237"/>
                    <a:pt x="26" y="263"/>
                    <a:pt x="59"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6" name="Freeform 75">
              <a:extLst>
                <a:ext uri="{FF2B5EF4-FFF2-40B4-BE49-F238E27FC236}">
                  <a16:creationId xmlns:a16="http://schemas.microsoft.com/office/drawing/2014/main" id="{3BCEA91E-BE06-494F-A46E-2EF3E6578767}"/>
                </a:ext>
              </a:extLst>
            </p:cNvPr>
            <p:cNvSpPr>
              <a:spLocks/>
            </p:cNvSpPr>
            <p:nvPr/>
          </p:nvSpPr>
          <p:spPr bwMode="auto">
            <a:xfrm>
              <a:off x="5700713" y="1609726"/>
              <a:ext cx="223838" cy="227013"/>
            </a:xfrm>
            <a:custGeom>
              <a:avLst/>
              <a:gdLst>
                <a:gd name="T0" fmla="*/ 121 w 221"/>
                <a:gd name="T1" fmla="*/ 203 h 225"/>
                <a:gd name="T2" fmla="*/ 204 w 221"/>
                <a:gd name="T3" fmla="*/ 203 h 225"/>
                <a:gd name="T4" fmla="*/ 221 w 221"/>
                <a:gd name="T5" fmla="*/ 162 h 225"/>
                <a:gd name="T6" fmla="*/ 204 w 221"/>
                <a:gd name="T7" fmla="*/ 120 h 225"/>
                <a:gd name="T8" fmla="*/ 100 w 221"/>
                <a:gd name="T9" fmla="*/ 17 h 225"/>
                <a:gd name="T10" fmla="*/ 59 w 221"/>
                <a:gd name="T11" fmla="*/ 0 h 225"/>
                <a:gd name="T12" fmla="*/ 17 w 221"/>
                <a:gd name="T13" fmla="*/ 17 h 225"/>
                <a:gd name="T14" fmla="*/ 0 w 221"/>
                <a:gd name="T15" fmla="*/ 58 h 225"/>
                <a:gd name="T16" fmla="*/ 17 w 221"/>
                <a:gd name="T17" fmla="*/ 100 h 225"/>
                <a:gd name="T18" fmla="*/ 121 w 221"/>
                <a:gd name="T19" fmla="*/ 2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5">
                  <a:moveTo>
                    <a:pt x="121" y="203"/>
                  </a:moveTo>
                  <a:cubicBezTo>
                    <a:pt x="144" y="225"/>
                    <a:pt x="180" y="225"/>
                    <a:pt x="204" y="203"/>
                  </a:cubicBezTo>
                  <a:cubicBezTo>
                    <a:pt x="215" y="192"/>
                    <a:pt x="221" y="177"/>
                    <a:pt x="221" y="162"/>
                  </a:cubicBezTo>
                  <a:cubicBezTo>
                    <a:pt x="221" y="146"/>
                    <a:pt x="215" y="131"/>
                    <a:pt x="204" y="120"/>
                  </a:cubicBezTo>
                  <a:cubicBezTo>
                    <a:pt x="100" y="17"/>
                    <a:pt x="100" y="17"/>
                    <a:pt x="100" y="17"/>
                  </a:cubicBezTo>
                  <a:cubicBezTo>
                    <a:pt x="89" y="6"/>
                    <a:pt x="74" y="0"/>
                    <a:pt x="59" y="0"/>
                  </a:cubicBezTo>
                  <a:cubicBezTo>
                    <a:pt x="43" y="0"/>
                    <a:pt x="28" y="6"/>
                    <a:pt x="17" y="17"/>
                  </a:cubicBezTo>
                  <a:cubicBezTo>
                    <a:pt x="6" y="28"/>
                    <a:pt x="0" y="43"/>
                    <a:pt x="0" y="58"/>
                  </a:cubicBezTo>
                  <a:cubicBezTo>
                    <a:pt x="0" y="74"/>
                    <a:pt x="6" y="89"/>
                    <a:pt x="17" y="100"/>
                  </a:cubicBezTo>
                  <a:lnTo>
                    <a:pt x="12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7" name="Freeform 76">
              <a:extLst>
                <a:ext uri="{FF2B5EF4-FFF2-40B4-BE49-F238E27FC236}">
                  <a16:creationId xmlns:a16="http://schemas.microsoft.com/office/drawing/2014/main" id="{CB4D41B2-0ADE-4C2D-BD01-49F8ED84D183}"/>
                </a:ext>
              </a:extLst>
            </p:cNvPr>
            <p:cNvSpPr>
              <a:spLocks/>
            </p:cNvSpPr>
            <p:nvPr/>
          </p:nvSpPr>
          <p:spPr bwMode="auto">
            <a:xfrm>
              <a:off x="5492751" y="2173288"/>
              <a:ext cx="268288" cy="119063"/>
            </a:xfrm>
            <a:custGeom>
              <a:avLst/>
              <a:gdLst>
                <a:gd name="T0" fmla="*/ 264 w 264"/>
                <a:gd name="T1" fmla="*/ 58 h 117"/>
                <a:gd name="T2" fmla="*/ 205 w 264"/>
                <a:gd name="T3" fmla="*/ 0 h 117"/>
                <a:gd name="T4" fmla="*/ 59 w 264"/>
                <a:gd name="T5" fmla="*/ 0 h 117"/>
                <a:gd name="T6" fmla="*/ 0 w 264"/>
                <a:gd name="T7" fmla="*/ 58 h 117"/>
                <a:gd name="T8" fmla="*/ 59 w 264"/>
                <a:gd name="T9" fmla="*/ 117 h 117"/>
                <a:gd name="T10" fmla="*/ 205 w 264"/>
                <a:gd name="T11" fmla="*/ 117 h 117"/>
                <a:gd name="T12" fmla="*/ 264 w 264"/>
                <a:gd name="T13" fmla="*/ 58 h 117"/>
              </a:gdLst>
              <a:ahLst/>
              <a:cxnLst>
                <a:cxn ang="0">
                  <a:pos x="T0" y="T1"/>
                </a:cxn>
                <a:cxn ang="0">
                  <a:pos x="T2" y="T3"/>
                </a:cxn>
                <a:cxn ang="0">
                  <a:pos x="T4" y="T5"/>
                </a:cxn>
                <a:cxn ang="0">
                  <a:pos x="T6" y="T7"/>
                </a:cxn>
                <a:cxn ang="0">
                  <a:pos x="T8" y="T9"/>
                </a:cxn>
                <a:cxn ang="0">
                  <a:pos x="T10" y="T11"/>
                </a:cxn>
                <a:cxn ang="0">
                  <a:pos x="T12" y="T13"/>
                </a:cxn>
              </a:cxnLst>
              <a:rect l="0" t="0" r="r" b="b"/>
              <a:pathLst>
                <a:path w="264" h="117">
                  <a:moveTo>
                    <a:pt x="264" y="58"/>
                  </a:moveTo>
                  <a:cubicBezTo>
                    <a:pt x="264" y="26"/>
                    <a:pt x="238" y="0"/>
                    <a:pt x="205" y="0"/>
                  </a:cubicBezTo>
                  <a:cubicBezTo>
                    <a:pt x="59" y="0"/>
                    <a:pt x="59" y="0"/>
                    <a:pt x="59" y="0"/>
                  </a:cubicBezTo>
                  <a:cubicBezTo>
                    <a:pt x="27" y="0"/>
                    <a:pt x="1" y="26"/>
                    <a:pt x="0" y="58"/>
                  </a:cubicBezTo>
                  <a:cubicBezTo>
                    <a:pt x="1" y="90"/>
                    <a:pt x="27" y="117"/>
                    <a:pt x="59" y="117"/>
                  </a:cubicBezTo>
                  <a:cubicBezTo>
                    <a:pt x="205" y="117"/>
                    <a:pt x="205" y="117"/>
                    <a:pt x="205" y="117"/>
                  </a:cubicBezTo>
                  <a:cubicBezTo>
                    <a:pt x="238" y="117"/>
                    <a:pt x="264" y="90"/>
                    <a:pt x="2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8" name="Freeform 77">
              <a:extLst>
                <a:ext uri="{FF2B5EF4-FFF2-40B4-BE49-F238E27FC236}">
                  <a16:creationId xmlns:a16="http://schemas.microsoft.com/office/drawing/2014/main" id="{38F83009-D00F-4CD6-8355-CACF6DCA97F6}"/>
                </a:ext>
              </a:extLst>
            </p:cNvPr>
            <p:cNvSpPr>
              <a:spLocks/>
            </p:cNvSpPr>
            <p:nvPr/>
          </p:nvSpPr>
          <p:spPr bwMode="auto">
            <a:xfrm>
              <a:off x="5700713" y="2628901"/>
              <a:ext cx="227013" cy="231775"/>
            </a:xfrm>
            <a:custGeom>
              <a:avLst/>
              <a:gdLst>
                <a:gd name="T0" fmla="*/ 177 w 224"/>
                <a:gd name="T1" fmla="*/ 5 h 229"/>
                <a:gd name="T2" fmla="*/ 121 w 224"/>
                <a:gd name="T3" fmla="*/ 20 h 229"/>
                <a:gd name="T4" fmla="*/ 17 w 224"/>
                <a:gd name="T5" fmla="*/ 124 h 229"/>
                <a:gd name="T6" fmla="*/ 0 w 224"/>
                <a:gd name="T7" fmla="*/ 165 h 229"/>
                <a:gd name="T8" fmla="*/ 17 w 224"/>
                <a:gd name="T9" fmla="*/ 206 h 229"/>
                <a:gd name="T10" fmla="*/ 100 w 224"/>
                <a:gd name="T11" fmla="*/ 206 h 229"/>
                <a:gd name="T12" fmla="*/ 204 w 224"/>
                <a:gd name="T13" fmla="*/ 103 h 229"/>
                <a:gd name="T14" fmla="*/ 219 w 224"/>
                <a:gd name="T15" fmla="*/ 46 h 229"/>
                <a:gd name="T16" fmla="*/ 177 w 224"/>
                <a:gd name="T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77" y="5"/>
                  </a:moveTo>
                  <a:cubicBezTo>
                    <a:pt x="157" y="0"/>
                    <a:pt x="136" y="5"/>
                    <a:pt x="121" y="20"/>
                  </a:cubicBezTo>
                  <a:cubicBezTo>
                    <a:pt x="17" y="124"/>
                    <a:pt x="17" y="124"/>
                    <a:pt x="17" y="124"/>
                  </a:cubicBezTo>
                  <a:cubicBezTo>
                    <a:pt x="6" y="135"/>
                    <a:pt x="0" y="149"/>
                    <a:pt x="0" y="165"/>
                  </a:cubicBezTo>
                  <a:cubicBezTo>
                    <a:pt x="0" y="181"/>
                    <a:pt x="6" y="195"/>
                    <a:pt x="17" y="206"/>
                  </a:cubicBezTo>
                  <a:cubicBezTo>
                    <a:pt x="41" y="229"/>
                    <a:pt x="77" y="229"/>
                    <a:pt x="100" y="206"/>
                  </a:cubicBezTo>
                  <a:cubicBezTo>
                    <a:pt x="204" y="103"/>
                    <a:pt x="204" y="103"/>
                    <a:pt x="204" y="103"/>
                  </a:cubicBezTo>
                  <a:cubicBezTo>
                    <a:pt x="218" y="88"/>
                    <a:pt x="224" y="67"/>
                    <a:pt x="219" y="46"/>
                  </a:cubicBezTo>
                  <a:cubicBezTo>
                    <a:pt x="213" y="26"/>
                    <a:pt x="198" y="10"/>
                    <a:pt x="17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9" name="Freeform 78">
              <a:extLst>
                <a:ext uri="{FF2B5EF4-FFF2-40B4-BE49-F238E27FC236}">
                  <a16:creationId xmlns:a16="http://schemas.microsoft.com/office/drawing/2014/main" id="{AD8CB61A-DA92-4699-BDE6-83DEE2F1DD3E}"/>
                </a:ext>
              </a:extLst>
            </p:cNvPr>
            <p:cNvSpPr>
              <a:spLocks/>
            </p:cNvSpPr>
            <p:nvPr/>
          </p:nvSpPr>
          <p:spPr bwMode="auto">
            <a:xfrm>
              <a:off x="6719888" y="2628901"/>
              <a:ext cx="227013" cy="230188"/>
            </a:xfrm>
            <a:custGeom>
              <a:avLst/>
              <a:gdLst>
                <a:gd name="T0" fmla="*/ 104 w 224"/>
                <a:gd name="T1" fmla="*/ 20 h 228"/>
                <a:gd name="T2" fmla="*/ 47 w 224"/>
                <a:gd name="T3" fmla="*/ 5 h 228"/>
                <a:gd name="T4" fmla="*/ 6 w 224"/>
                <a:gd name="T5" fmla="*/ 46 h 228"/>
                <a:gd name="T6" fmla="*/ 21 w 224"/>
                <a:gd name="T7" fmla="*/ 103 h 228"/>
                <a:gd name="T8" fmla="*/ 124 w 224"/>
                <a:gd name="T9" fmla="*/ 206 h 228"/>
                <a:gd name="T10" fmla="*/ 207 w 224"/>
                <a:gd name="T11" fmla="*/ 206 h 228"/>
                <a:gd name="T12" fmla="*/ 224 w 224"/>
                <a:gd name="T13" fmla="*/ 165 h 228"/>
                <a:gd name="T14" fmla="*/ 207 w 224"/>
                <a:gd name="T15" fmla="*/ 124 h 228"/>
                <a:gd name="T16" fmla="*/ 104 w 224"/>
                <a:gd name="T17" fmla="*/ 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8">
                  <a:moveTo>
                    <a:pt x="104" y="20"/>
                  </a:moveTo>
                  <a:cubicBezTo>
                    <a:pt x="89" y="5"/>
                    <a:pt x="67" y="0"/>
                    <a:pt x="47" y="5"/>
                  </a:cubicBezTo>
                  <a:cubicBezTo>
                    <a:pt x="27" y="10"/>
                    <a:pt x="11" y="26"/>
                    <a:pt x="6" y="46"/>
                  </a:cubicBezTo>
                  <a:cubicBezTo>
                    <a:pt x="0" y="67"/>
                    <a:pt x="6" y="88"/>
                    <a:pt x="21" y="103"/>
                  </a:cubicBezTo>
                  <a:cubicBezTo>
                    <a:pt x="124" y="206"/>
                    <a:pt x="124" y="206"/>
                    <a:pt x="124" y="206"/>
                  </a:cubicBezTo>
                  <a:cubicBezTo>
                    <a:pt x="147" y="228"/>
                    <a:pt x="184" y="228"/>
                    <a:pt x="207" y="206"/>
                  </a:cubicBezTo>
                  <a:cubicBezTo>
                    <a:pt x="218" y="195"/>
                    <a:pt x="224" y="181"/>
                    <a:pt x="224" y="165"/>
                  </a:cubicBezTo>
                  <a:cubicBezTo>
                    <a:pt x="224" y="149"/>
                    <a:pt x="218" y="135"/>
                    <a:pt x="207" y="124"/>
                  </a:cubicBez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0" name="Freeform 79">
              <a:extLst>
                <a:ext uri="{FF2B5EF4-FFF2-40B4-BE49-F238E27FC236}">
                  <a16:creationId xmlns:a16="http://schemas.microsoft.com/office/drawing/2014/main" id="{8CEB162C-528F-4100-ACD5-A4B5048F8311}"/>
                </a:ext>
              </a:extLst>
            </p:cNvPr>
            <p:cNvSpPr>
              <a:spLocks/>
            </p:cNvSpPr>
            <p:nvPr/>
          </p:nvSpPr>
          <p:spPr bwMode="auto">
            <a:xfrm>
              <a:off x="6888163" y="2173288"/>
              <a:ext cx="266700" cy="119063"/>
            </a:xfrm>
            <a:custGeom>
              <a:avLst/>
              <a:gdLst>
                <a:gd name="T0" fmla="*/ 204 w 263"/>
                <a:gd name="T1" fmla="*/ 0 h 117"/>
                <a:gd name="T2" fmla="*/ 58 w 263"/>
                <a:gd name="T3" fmla="*/ 0 h 117"/>
                <a:gd name="T4" fmla="*/ 0 w 263"/>
                <a:gd name="T5" fmla="*/ 58 h 117"/>
                <a:gd name="T6" fmla="*/ 58 w 263"/>
                <a:gd name="T7" fmla="*/ 117 h 117"/>
                <a:gd name="T8" fmla="*/ 204 w 263"/>
                <a:gd name="T9" fmla="*/ 117 h 117"/>
                <a:gd name="T10" fmla="*/ 263 w 263"/>
                <a:gd name="T11" fmla="*/ 58 h 117"/>
                <a:gd name="T12" fmla="*/ 204 w 26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63" h="117">
                  <a:moveTo>
                    <a:pt x="204" y="0"/>
                  </a:moveTo>
                  <a:cubicBezTo>
                    <a:pt x="58" y="0"/>
                    <a:pt x="58" y="0"/>
                    <a:pt x="58" y="0"/>
                  </a:cubicBezTo>
                  <a:cubicBezTo>
                    <a:pt x="26" y="0"/>
                    <a:pt x="0" y="26"/>
                    <a:pt x="0" y="58"/>
                  </a:cubicBezTo>
                  <a:cubicBezTo>
                    <a:pt x="0" y="90"/>
                    <a:pt x="26" y="117"/>
                    <a:pt x="58" y="117"/>
                  </a:cubicBezTo>
                  <a:cubicBezTo>
                    <a:pt x="204" y="117"/>
                    <a:pt x="204" y="117"/>
                    <a:pt x="204" y="117"/>
                  </a:cubicBezTo>
                  <a:cubicBezTo>
                    <a:pt x="237" y="117"/>
                    <a:pt x="263" y="90"/>
                    <a:pt x="263" y="58"/>
                  </a:cubicBezTo>
                  <a:cubicBezTo>
                    <a:pt x="263" y="26"/>
                    <a:pt x="237" y="0"/>
                    <a:pt x="2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1" name="Freeform 80">
              <a:extLst>
                <a:ext uri="{FF2B5EF4-FFF2-40B4-BE49-F238E27FC236}">
                  <a16:creationId xmlns:a16="http://schemas.microsoft.com/office/drawing/2014/main" id="{3A910D24-8F59-49D2-84CF-FB79F4F5A0B2}"/>
                </a:ext>
              </a:extLst>
            </p:cNvPr>
            <p:cNvSpPr>
              <a:spLocks/>
            </p:cNvSpPr>
            <p:nvPr/>
          </p:nvSpPr>
          <p:spPr bwMode="auto">
            <a:xfrm>
              <a:off x="6724651" y="1604963"/>
              <a:ext cx="227013" cy="231775"/>
            </a:xfrm>
            <a:custGeom>
              <a:avLst/>
              <a:gdLst>
                <a:gd name="T0" fmla="*/ 100 w 224"/>
                <a:gd name="T1" fmla="*/ 207 h 229"/>
                <a:gd name="T2" fmla="*/ 203 w 224"/>
                <a:gd name="T3" fmla="*/ 104 h 229"/>
                <a:gd name="T4" fmla="*/ 218 w 224"/>
                <a:gd name="T5" fmla="*/ 47 h 229"/>
                <a:gd name="T6" fmla="*/ 177 w 224"/>
                <a:gd name="T7" fmla="*/ 6 h 229"/>
                <a:gd name="T8" fmla="*/ 120 w 224"/>
                <a:gd name="T9" fmla="*/ 21 h 229"/>
                <a:gd name="T10" fmla="*/ 17 w 224"/>
                <a:gd name="T11" fmla="*/ 124 h 229"/>
                <a:gd name="T12" fmla="*/ 0 w 224"/>
                <a:gd name="T13" fmla="*/ 166 h 229"/>
                <a:gd name="T14" fmla="*/ 17 w 224"/>
                <a:gd name="T15" fmla="*/ 207 h 229"/>
                <a:gd name="T16" fmla="*/ 100 w 224"/>
                <a:gd name="T17"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00" y="207"/>
                  </a:moveTo>
                  <a:cubicBezTo>
                    <a:pt x="203" y="104"/>
                    <a:pt x="203" y="104"/>
                    <a:pt x="203" y="104"/>
                  </a:cubicBezTo>
                  <a:cubicBezTo>
                    <a:pt x="218" y="89"/>
                    <a:pt x="224" y="67"/>
                    <a:pt x="218" y="47"/>
                  </a:cubicBezTo>
                  <a:cubicBezTo>
                    <a:pt x="213" y="27"/>
                    <a:pt x="197" y="11"/>
                    <a:pt x="177" y="6"/>
                  </a:cubicBezTo>
                  <a:cubicBezTo>
                    <a:pt x="157" y="0"/>
                    <a:pt x="135" y="6"/>
                    <a:pt x="120" y="21"/>
                  </a:cubicBezTo>
                  <a:cubicBezTo>
                    <a:pt x="17" y="124"/>
                    <a:pt x="17" y="124"/>
                    <a:pt x="17" y="124"/>
                  </a:cubicBezTo>
                  <a:cubicBezTo>
                    <a:pt x="6" y="135"/>
                    <a:pt x="0" y="150"/>
                    <a:pt x="0" y="166"/>
                  </a:cubicBezTo>
                  <a:cubicBezTo>
                    <a:pt x="0" y="181"/>
                    <a:pt x="6" y="196"/>
                    <a:pt x="17" y="207"/>
                  </a:cubicBezTo>
                  <a:cubicBezTo>
                    <a:pt x="40" y="229"/>
                    <a:pt x="76" y="229"/>
                    <a:pt x="10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2" name="Group 61">
            <a:extLst>
              <a:ext uri="{FF2B5EF4-FFF2-40B4-BE49-F238E27FC236}">
                <a16:creationId xmlns:a16="http://schemas.microsoft.com/office/drawing/2014/main" id="{2A86A463-1455-4690-86CC-8C820048E25C}"/>
              </a:ext>
            </a:extLst>
          </p:cNvPr>
          <p:cNvGrpSpPr/>
          <p:nvPr/>
        </p:nvGrpSpPr>
        <p:grpSpPr>
          <a:xfrm>
            <a:off x="889632" y="4476620"/>
            <a:ext cx="326539" cy="344312"/>
            <a:chOff x="1433513" y="1339851"/>
            <a:chExt cx="1441450" cy="1385888"/>
          </a:xfrm>
          <a:solidFill>
            <a:schemeClr val="bg1"/>
          </a:solidFill>
        </p:grpSpPr>
        <p:sp>
          <p:nvSpPr>
            <p:cNvPr id="70" name="Freeform 69">
              <a:extLst>
                <a:ext uri="{FF2B5EF4-FFF2-40B4-BE49-F238E27FC236}">
                  <a16:creationId xmlns:a16="http://schemas.microsoft.com/office/drawing/2014/main" id="{1D559326-129E-481C-A012-5BED8BD233D6}"/>
                </a:ext>
              </a:extLst>
            </p:cNvPr>
            <p:cNvSpPr>
              <a:spLocks noEditPoints="1"/>
            </p:cNvSpPr>
            <p:nvPr/>
          </p:nvSpPr>
          <p:spPr bwMode="auto">
            <a:xfrm>
              <a:off x="1865313" y="1339851"/>
              <a:ext cx="1009650" cy="1385888"/>
            </a:xfrm>
            <a:custGeom>
              <a:avLst/>
              <a:gdLst>
                <a:gd name="T0" fmla="*/ 947 w 996"/>
                <a:gd name="T1" fmla="*/ 759 h 1366"/>
                <a:gd name="T2" fmla="*/ 996 w 996"/>
                <a:gd name="T3" fmla="*/ 626 h 1366"/>
                <a:gd name="T4" fmla="*/ 945 w 996"/>
                <a:gd name="T5" fmla="*/ 506 h 1366"/>
                <a:gd name="T6" fmla="*/ 825 w 996"/>
                <a:gd name="T7" fmla="*/ 455 h 1366"/>
                <a:gd name="T8" fmla="*/ 579 w 996"/>
                <a:gd name="T9" fmla="*/ 455 h 1366"/>
                <a:gd name="T10" fmla="*/ 586 w 996"/>
                <a:gd name="T11" fmla="*/ 434 h 1366"/>
                <a:gd name="T12" fmla="*/ 596 w 996"/>
                <a:gd name="T13" fmla="*/ 415 h 1366"/>
                <a:gd name="T14" fmla="*/ 605 w 996"/>
                <a:gd name="T15" fmla="*/ 399 h 1366"/>
                <a:gd name="T16" fmla="*/ 629 w 996"/>
                <a:gd name="T17" fmla="*/ 349 h 1366"/>
                <a:gd name="T18" fmla="*/ 646 w 996"/>
                <a:gd name="T19" fmla="*/ 295 h 1366"/>
                <a:gd name="T20" fmla="*/ 654 w 996"/>
                <a:gd name="T21" fmla="*/ 228 h 1366"/>
                <a:gd name="T22" fmla="*/ 654 w 996"/>
                <a:gd name="T23" fmla="*/ 193 h 1366"/>
                <a:gd name="T24" fmla="*/ 650 w 996"/>
                <a:gd name="T25" fmla="*/ 153 h 1366"/>
                <a:gd name="T26" fmla="*/ 639 w 996"/>
                <a:gd name="T27" fmla="*/ 109 h 1366"/>
                <a:gd name="T28" fmla="*/ 617 w 996"/>
                <a:gd name="T29" fmla="*/ 68 h 1366"/>
                <a:gd name="T30" fmla="*/ 582 w 996"/>
                <a:gd name="T31" fmla="*/ 32 h 1366"/>
                <a:gd name="T32" fmla="*/ 529 w 996"/>
                <a:gd name="T33" fmla="*/ 9 h 1366"/>
                <a:gd name="T34" fmla="*/ 455 w 996"/>
                <a:gd name="T35" fmla="*/ 0 h 1366"/>
                <a:gd name="T36" fmla="*/ 415 w 996"/>
                <a:gd name="T37" fmla="*/ 17 h 1366"/>
                <a:gd name="T38" fmla="*/ 385 w 996"/>
                <a:gd name="T39" fmla="*/ 61 h 1366"/>
                <a:gd name="T40" fmla="*/ 367 w 996"/>
                <a:gd name="T41" fmla="*/ 108 h 1366"/>
                <a:gd name="T42" fmla="*/ 356 w 996"/>
                <a:gd name="T43" fmla="*/ 162 h 1366"/>
                <a:gd name="T44" fmla="*/ 344 w 996"/>
                <a:gd name="T45" fmla="*/ 216 h 1366"/>
                <a:gd name="T46" fmla="*/ 329 w 996"/>
                <a:gd name="T47" fmla="*/ 259 h 1366"/>
                <a:gd name="T48" fmla="*/ 301 w 996"/>
                <a:gd name="T49" fmla="*/ 302 h 1366"/>
                <a:gd name="T50" fmla="*/ 211 w 996"/>
                <a:gd name="T51" fmla="*/ 408 h 1366"/>
                <a:gd name="T52" fmla="*/ 121 w 996"/>
                <a:gd name="T53" fmla="*/ 516 h 1366"/>
                <a:gd name="T54" fmla="*/ 54 w 996"/>
                <a:gd name="T55" fmla="*/ 568 h 1366"/>
                <a:gd name="T56" fmla="*/ 16 w 996"/>
                <a:gd name="T57" fmla="*/ 587 h 1366"/>
                <a:gd name="T58" fmla="*/ 0 w 996"/>
                <a:gd name="T59" fmla="*/ 625 h 1366"/>
                <a:gd name="T60" fmla="*/ 0 w 996"/>
                <a:gd name="T61" fmla="*/ 1196 h 1366"/>
                <a:gd name="T62" fmla="*/ 16 w 996"/>
                <a:gd name="T63" fmla="*/ 1235 h 1366"/>
                <a:gd name="T64" fmla="*/ 57 w 996"/>
                <a:gd name="T65" fmla="*/ 1253 h 1366"/>
                <a:gd name="T66" fmla="*/ 197 w 996"/>
                <a:gd name="T67" fmla="*/ 1292 h 1366"/>
                <a:gd name="T68" fmla="*/ 304 w 996"/>
                <a:gd name="T69" fmla="*/ 1327 h 1366"/>
                <a:gd name="T70" fmla="*/ 412 w 996"/>
                <a:gd name="T71" fmla="*/ 1353 h 1366"/>
                <a:gd name="T72" fmla="*/ 540 w 996"/>
                <a:gd name="T73" fmla="*/ 1366 h 1366"/>
                <a:gd name="T74" fmla="*/ 655 w 996"/>
                <a:gd name="T75" fmla="*/ 1366 h 1366"/>
                <a:gd name="T76" fmla="*/ 830 w 996"/>
                <a:gd name="T77" fmla="*/ 1297 h 1366"/>
                <a:gd name="T78" fmla="*/ 874 w 996"/>
                <a:gd name="T79" fmla="*/ 1136 h 1366"/>
                <a:gd name="T80" fmla="*/ 922 w 996"/>
                <a:gd name="T81" fmla="*/ 1052 h 1366"/>
                <a:gd name="T82" fmla="*/ 922 w 996"/>
                <a:gd name="T83" fmla="*/ 948 h 1366"/>
                <a:gd name="T84" fmla="*/ 960 w 996"/>
                <a:gd name="T85" fmla="*/ 826 h 1366"/>
                <a:gd name="T86" fmla="*/ 947 w 996"/>
                <a:gd name="T87" fmla="*/ 759 h 1366"/>
                <a:gd name="T88" fmla="*/ 947 w 996"/>
                <a:gd name="T89" fmla="*/ 759 h 1366"/>
                <a:gd name="T90" fmla="*/ 947 w 996"/>
                <a:gd name="T91" fmla="*/ 759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 h="1366">
                  <a:moveTo>
                    <a:pt x="947" y="759"/>
                  </a:moveTo>
                  <a:cubicBezTo>
                    <a:pt x="980" y="721"/>
                    <a:pt x="996" y="677"/>
                    <a:pt x="996" y="626"/>
                  </a:cubicBezTo>
                  <a:cubicBezTo>
                    <a:pt x="996" y="580"/>
                    <a:pt x="979" y="540"/>
                    <a:pt x="945" y="506"/>
                  </a:cubicBezTo>
                  <a:cubicBezTo>
                    <a:pt x="912" y="472"/>
                    <a:pt x="871" y="455"/>
                    <a:pt x="825" y="455"/>
                  </a:cubicBezTo>
                  <a:cubicBezTo>
                    <a:pt x="579" y="455"/>
                    <a:pt x="579" y="455"/>
                    <a:pt x="579" y="455"/>
                  </a:cubicBezTo>
                  <a:cubicBezTo>
                    <a:pt x="581" y="447"/>
                    <a:pt x="584" y="440"/>
                    <a:pt x="586" y="434"/>
                  </a:cubicBezTo>
                  <a:cubicBezTo>
                    <a:pt x="588" y="428"/>
                    <a:pt x="592" y="422"/>
                    <a:pt x="596" y="415"/>
                  </a:cubicBezTo>
                  <a:cubicBezTo>
                    <a:pt x="600" y="407"/>
                    <a:pt x="603" y="402"/>
                    <a:pt x="605" y="399"/>
                  </a:cubicBezTo>
                  <a:cubicBezTo>
                    <a:pt x="615" y="378"/>
                    <a:pt x="623" y="362"/>
                    <a:pt x="629" y="349"/>
                  </a:cubicBezTo>
                  <a:cubicBezTo>
                    <a:pt x="635" y="336"/>
                    <a:pt x="640" y="318"/>
                    <a:pt x="646" y="295"/>
                  </a:cubicBezTo>
                  <a:cubicBezTo>
                    <a:pt x="652" y="273"/>
                    <a:pt x="654" y="250"/>
                    <a:pt x="654" y="228"/>
                  </a:cubicBezTo>
                  <a:cubicBezTo>
                    <a:pt x="654" y="213"/>
                    <a:pt x="654" y="202"/>
                    <a:pt x="654" y="193"/>
                  </a:cubicBezTo>
                  <a:cubicBezTo>
                    <a:pt x="654" y="184"/>
                    <a:pt x="652" y="171"/>
                    <a:pt x="650" y="153"/>
                  </a:cubicBezTo>
                  <a:cubicBezTo>
                    <a:pt x="647" y="135"/>
                    <a:pt x="643" y="120"/>
                    <a:pt x="639" y="109"/>
                  </a:cubicBezTo>
                  <a:cubicBezTo>
                    <a:pt x="634" y="97"/>
                    <a:pt x="627" y="83"/>
                    <a:pt x="617" y="68"/>
                  </a:cubicBezTo>
                  <a:cubicBezTo>
                    <a:pt x="608" y="54"/>
                    <a:pt x="596" y="42"/>
                    <a:pt x="582" y="32"/>
                  </a:cubicBezTo>
                  <a:cubicBezTo>
                    <a:pt x="568" y="23"/>
                    <a:pt x="550" y="16"/>
                    <a:pt x="529" y="9"/>
                  </a:cubicBezTo>
                  <a:cubicBezTo>
                    <a:pt x="507" y="3"/>
                    <a:pt x="482" y="0"/>
                    <a:pt x="455" y="0"/>
                  </a:cubicBezTo>
                  <a:cubicBezTo>
                    <a:pt x="440" y="0"/>
                    <a:pt x="426" y="6"/>
                    <a:pt x="415" y="17"/>
                  </a:cubicBezTo>
                  <a:cubicBezTo>
                    <a:pt x="403" y="29"/>
                    <a:pt x="393" y="44"/>
                    <a:pt x="385" y="61"/>
                  </a:cubicBezTo>
                  <a:cubicBezTo>
                    <a:pt x="377" y="79"/>
                    <a:pt x="371" y="95"/>
                    <a:pt x="367" y="108"/>
                  </a:cubicBezTo>
                  <a:cubicBezTo>
                    <a:pt x="364" y="121"/>
                    <a:pt x="360" y="139"/>
                    <a:pt x="356" y="162"/>
                  </a:cubicBezTo>
                  <a:cubicBezTo>
                    <a:pt x="351" y="187"/>
                    <a:pt x="347" y="205"/>
                    <a:pt x="344" y="216"/>
                  </a:cubicBezTo>
                  <a:cubicBezTo>
                    <a:pt x="342" y="227"/>
                    <a:pt x="336" y="241"/>
                    <a:pt x="329" y="259"/>
                  </a:cubicBezTo>
                  <a:cubicBezTo>
                    <a:pt x="321" y="277"/>
                    <a:pt x="312" y="291"/>
                    <a:pt x="301" y="302"/>
                  </a:cubicBezTo>
                  <a:cubicBezTo>
                    <a:pt x="282" y="321"/>
                    <a:pt x="252" y="357"/>
                    <a:pt x="211" y="408"/>
                  </a:cubicBezTo>
                  <a:cubicBezTo>
                    <a:pt x="182" y="446"/>
                    <a:pt x="152" y="482"/>
                    <a:pt x="121" y="516"/>
                  </a:cubicBezTo>
                  <a:cubicBezTo>
                    <a:pt x="91" y="550"/>
                    <a:pt x="68" y="567"/>
                    <a:pt x="54" y="568"/>
                  </a:cubicBezTo>
                  <a:cubicBezTo>
                    <a:pt x="39" y="570"/>
                    <a:pt x="26" y="576"/>
                    <a:pt x="16" y="587"/>
                  </a:cubicBezTo>
                  <a:cubicBezTo>
                    <a:pt x="5" y="598"/>
                    <a:pt x="0" y="611"/>
                    <a:pt x="0" y="625"/>
                  </a:cubicBezTo>
                  <a:cubicBezTo>
                    <a:pt x="0" y="1196"/>
                    <a:pt x="0" y="1196"/>
                    <a:pt x="0" y="1196"/>
                  </a:cubicBezTo>
                  <a:cubicBezTo>
                    <a:pt x="0" y="1211"/>
                    <a:pt x="5" y="1224"/>
                    <a:pt x="16" y="1235"/>
                  </a:cubicBezTo>
                  <a:cubicBezTo>
                    <a:pt x="28" y="1246"/>
                    <a:pt x="41" y="1252"/>
                    <a:pt x="57" y="1253"/>
                  </a:cubicBezTo>
                  <a:cubicBezTo>
                    <a:pt x="77" y="1253"/>
                    <a:pt x="124" y="1266"/>
                    <a:pt x="197" y="1292"/>
                  </a:cubicBezTo>
                  <a:cubicBezTo>
                    <a:pt x="243" y="1307"/>
                    <a:pt x="278" y="1319"/>
                    <a:pt x="304" y="1327"/>
                  </a:cubicBezTo>
                  <a:cubicBezTo>
                    <a:pt x="330" y="1335"/>
                    <a:pt x="366" y="1343"/>
                    <a:pt x="412" y="1353"/>
                  </a:cubicBezTo>
                  <a:cubicBezTo>
                    <a:pt x="459" y="1362"/>
                    <a:pt x="501" y="1366"/>
                    <a:pt x="540" y="1366"/>
                  </a:cubicBezTo>
                  <a:cubicBezTo>
                    <a:pt x="655" y="1366"/>
                    <a:pt x="655" y="1366"/>
                    <a:pt x="655" y="1366"/>
                  </a:cubicBezTo>
                  <a:cubicBezTo>
                    <a:pt x="734" y="1365"/>
                    <a:pt x="792" y="1342"/>
                    <a:pt x="830" y="1297"/>
                  </a:cubicBezTo>
                  <a:cubicBezTo>
                    <a:pt x="865" y="1256"/>
                    <a:pt x="879" y="1202"/>
                    <a:pt x="874" y="1136"/>
                  </a:cubicBezTo>
                  <a:cubicBezTo>
                    <a:pt x="897" y="1114"/>
                    <a:pt x="913" y="1086"/>
                    <a:pt x="922" y="1052"/>
                  </a:cubicBezTo>
                  <a:cubicBezTo>
                    <a:pt x="932" y="1016"/>
                    <a:pt x="932" y="982"/>
                    <a:pt x="922" y="948"/>
                  </a:cubicBezTo>
                  <a:cubicBezTo>
                    <a:pt x="949" y="912"/>
                    <a:pt x="962" y="872"/>
                    <a:pt x="960" y="826"/>
                  </a:cubicBezTo>
                  <a:cubicBezTo>
                    <a:pt x="960" y="807"/>
                    <a:pt x="956" y="785"/>
                    <a:pt x="947" y="759"/>
                  </a:cubicBezTo>
                  <a:close/>
                  <a:moveTo>
                    <a:pt x="947" y="759"/>
                  </a:moveTo>
                  <a:cubicBezTo>
                    <a:pt x="947" y="759"/>
                    <a:pt x="947" y="759"/>
                    <a:pt x="947" y="7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1" name="Freeform 70">
              <a:extLst>
                <a:ext uri="{FF2B5EF4-FFF2-40B4-BE49-F238E27FC236}">
                  <a16:creationId xmlns:a16="http://schemas.microsoft.com/office/drawing/2014/main" id="{9218400E-EE9C-4711-9805-44A918C543E6}"/>
                </a:ext>
              </a:extLst>
            </p:cNvPr>
            <p:cNvSpPr>
              <a:spLocks noEditPoints="1"/>
            </p:cNvSpPr>
            <p:nvPr/>
          </p:nvSpPr>
          <p:spPr bwMode="auto">
            <a:xfrm>
              <a:off x="1433513" y="1917701"/>
              <a:ext cx="374650" cy="693738"/>
            </a:xfrm>
            <a:custGeom>
              <a:avLst/>
              <a:gdLst>
                <a:gd name="T0" fmla="*/ 313 w 370"/>
                <a:gd name="T1" fmla="*/ 0 h 684"/>
                <a:gd name="T2" fmla="*/ 57 w 370"/>
                <a:gd name="T3" fmla="*/ 0 h 684"/>
                <a:gd name="T4" fmla="*/ 17 w 370"/>
                <a:gd name="T5" fmla="*/ 17 h 684"/>
                <a:gd name="T6" fmla="*/ 0 w 370"/>
                <a:gd name="T7" fmla="*/ 57 h 684"/>
                <a:gd name="T8" fmla="*/ 0 w 370"/>
                <a:gd name="T9" fmla="*/ 627 h 684"/>
                <a:gd name="T10" fmla="*/ 17 w 370"/>
                <a:gd name="T11" fmla="*/ 667 h 684"/>
                <a:gd name="T12" fmla="*/ 57 w 370"/>
                <a:gd name="T13" fmla="*/ 684 h 684"/>
                <a:gd name="T14" fmla="*/ 313 w 370"/>
                <a:gd name="T15" fmla="*/ 684 h 684"/>
                <a:gd name="T16" fmla="*/ 353 w 370"/>
                <a:gd name="T17" fmla="*/ 667 h 684"/>
                <a:gd name="T18" fmla="*/ 370 w 370"/>
                <a:gd name="T19" fmla="*/ 627 h 684"/>
                <a:gd name="T20" fmla="*/ 370 w 370"/>
                <a:gd name="T21" fmla="*/ 57 h 684"/>
                <a:gd name="T22" fmla="*/ 353 w 370"/>
                <a:gd name="T23" fmla="*/ 17 h 684"/>
                <a:gd name="T24" fmla="*/ 313 w 370"/>
                <a:gd name="T25" fmla="*/ 0 h 684"/>
                <a:gd name="T26" fmla="*/ 210 w 370"/>
                <a:gd name="T27" fmla="*/ 553 h 684"/>
                <a:gd name="T28" fmla="*/ 170 w 370"/>
                <a:gd name="T29" fmla="*/ 570 h 684"/>
                <a:gd name="T30" fmla="*/ 130 w 370"/>
                <a:gd name="T31" fmla="*/ 553 h 684"/>
                <a:gd name="T32" fmla="*/ 113 w 370"/>
                <a:gd name="T33" fmla="*/ 513 h 684"/>
                <a:gd name="T34" fmla="*/ 130 w 370"/>
                <a:gd name="T35" fmla="*/ 473 h 684"/>
                <a:gd name="T36" fmla="*/ 170 w 370"/>
                <a:gd name="T37" fmla="*/ 456 h 684"/>
                <a:gd name="T38" fmla="*/ 210 w 370"/>
                <a:gd name="T39" fmla="*/ 473 h 684"/>
                <a:gd name="T40" fmla="*/ 227 w 370"/>
                <a:gd name="T41" fmla="*/ 513 h 684"/>
                <a:gd name="T42" fmla="*/ 210 w 370"/>
                <a:gd name="T43" fmla="*/ 553 h 684"/>
                <a:gd name="T44" fmla="*/ 210 w 370"/>
                <a:gd name="T45" fmla="*/ 553 h 684"/>
                <a:gd name="T46" fmla="*/ 210 w 370"/>
                <a:gd name="T47" fmla="*/ 5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684">
                  <a:moveTo>
                    <a:pt x="313" y="0"/>
                  </a:moveTo>
                  <a:cubicBezTo>
                    <a:pt x="57" y="0"/>
                    <a:pt x="57" y="0"/>
                    <a:pt x="57" y="0"/>
                  </a:cubicBezTo>
                  <a:cubicBezTo>
                    <a:pt x="41" y="0"/>
                    <a:pt x="28" y="6"/>
                    <a:pt x="17" y="17"/>
                  </a:cubicBezTo>
                  <a:cubicBezTo>
                    <a:pt x="5" y="29"/>
                    <a:pt x="0" y="42"/>
                    <a:pt x="0" y="57"/>
                  </a:cubicBezTo>
                  <a:cubicBezTo>
                    <a:pt x="0" y="627"/>
                    <a:pt x="0" y="627"/>
                    <a:pt x="0" y="627"/>
                  </a:cubicBezTo>
                  <a:cubicBezTo>
                    <a:pt x="0" y="642"/>
                    <a:pt x="5" y="655"/>
                    <a:pt x="17" y="667"/>
                  </a:cubicBezTo>
                  <a:cubicBezTo>
                    <a:pt x="28" y="678"/>
                    <a:pt x="41" y="684"/>
                    <a:pt x="57" y="684"/>
                  </a:cubicBezTo>
                  <a:cubicBezTo>
                    <a:pt x="313" y="684"/>
                    <a:pt x="313" y="684"/>
                    <a:pt x="313" y="684"/>
                  </a:cubicBezTo>
                  <a:cubicBezTo>
                    <a:pt x="328" y="684"/>
                    <a:pt x="341" y="678"/>
                    <a:pt x="353" y="667"/>
                  </a:cubicBezTo>
                  <a:cubicBezTo>
                    <a:pt x="364" y="655"/>
                    <a:pt x="370" y="642"/>
                    <a:pt x="370" y="627"/>
                  </a:cubicBezTo>
                  <a:cubicBezTo>
                    <a:pt x="370" y="57"/>
                    <a:pt x="370" y="57"/>
                    <a:pt x="370" y="57"/>
                  </a:cubicBezTo>
                  <a:cubicBezTo>
                    <a:pt x="370" y="42"/>
                    <a:pt x="364" y="29"/>
                    <a:pt x="353" y="17"/>
                  </a:cubicBezTo>
                  <a:cubicBezTo>
                    <a:pt x="342" y="6"/>
                    <a:pt x="328" y="0"/>
                    <a:pt x="313" y="0"/>
                  </a:cubicBezTo>
                  <a:close/>
                  <a:moveTo>
                    <a:pt x="210" y="553"/>
                  </a:moveTo>
                  <a:cubicBezTo>
                    <a:pt x="199" y="564"/>
                    <a:pt x="186" y="570"/>
                    <a:pt x="170" y="570"/>
                  </a:cubicBezTo>
                  <a:cubicBezTo>
                    <a:pt x="154" y="570"/>
                    <a:pt x="141" y="564"/>
                    <a:pt x="130" y="553"/>
                  </a:cubicBezTo>
                  <a:cubicBezTo>
                    <a:pt x="119" y="542"/>
                    <a:pt x="113" y="529"/>
                    <a:pt x="113" y="513"/>
                  </a:cubicBezTo>
                  <a:cubicBezTo>
                    <a:pt x="113" y="497"/>
                    <a:pt x="119" y="484"/>
                    <a:pt x="130" y="473"/>
                  </a:cubicBezTo>
                  <a:cubicBezTo>
                    <a:pt x="141" y="461"/>
                    <a:pt x="154" y="456"/>
                    <a:pt x="170" y="456"/>
                  </a:cubicBezTo>
                  <a:cubicBezTo>
                    <a:pt x="186" y="456"/>
                    <a:pt x="199" y="461"/>
                    <a:pt x="210" y="473"/>
                  </a:cubicBezTo>
                  <a:cubicBezTo>
                    <a:pt x="222" y="484"/>
                    <a:pt x="227" y="497"/>
                    <a:pt x="227" y="513"/>
                  </a:cubicBezTo>
                  <a:cubicBezTo>
                    <a:pt x="227" y="529"/>
                    <a:pt x="222" y="542"/>
                    <a:pt x="210" y="553"/>
                  </a:cubicBezTo>
                  <a:close/>
                  <a:moveTo>
                    <a:pt x="210" y="553"/>
                  </a:moveTo>
                  <a:cubicBezTo>
                    <a:pt x="210" y="553"/>
                    <a:pt x="210" y="553"/>
                    <a:pt x="210" y="5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3" name="Group 62">
            <a:extLst>
              <a:ext uri="{FF2B5EF4-FFF2-40B4-BE49-F238E27FC236}">
                <a16:creationId xmlns:a16="http://schemas.microsoft.com/office/drawing/2014/main" id="{443C7C92-1596-4BCF-8237-1BF6F4822D7E}"/>
              </a:ext>
            </a:extLst>
          </p:cNvPr>
          <p:cNvGrpSpPr/>
          <p:nvPr/>
        </p:nvGrpSpPr>
        <p:grpSpPr>
          <a:xfrm>
            <a:off x="878501" y="3550146"/>
            <a:ext cx="376250" cy="413526"/>
            <a:chOff x="1333501" y="3500438"/>
            <a:chExt cx="1470025" cy="1473200"/>
          </a:xfrm>
          <a:solidFill>
            <a:schemeClr val="bg1"/>
          </a:solidFill>
        </p:grpSpPr>
        <p:sp>
          <p:nvSpPr>
            <p:cNvPr id="67" name="Freeform 66">
              <a:extLst>
                <a:ext uri="{FF2B5EF4-FFF2-40B4-BE49-F238E27FC236}">
                  <a16:creationId xmlns:a16="http://schemas.microsoft.com/office/drawing/2014/main" id="{ABD6C974-DBAA-477A-B0DF-505480CE0EE0}"/>
                </a:ext>
              </a:extLst>
            </p:cNvPr>
            <p:cNvSpPr>
              <a:spLocks noEditPoints="1"/>
            </p:cNvSpPr>
            <p:nvPr/>
          </p:nvSpPr>
          <p:spPr bwMode="auto">
            <a:xfrm>
              <a:off x="1333501" y="3649663"/>
              <a:ext cx="1323975" cy="1323975"/>
            </a:xfrm>
            <a:custGeom>
              <a:avLst/>
              <a:gdLst>
                <a:gd name="T0" fmla="*/ 653 w 1306"/>
                <a:gd name="T1" fmla="*/ 1306 h 1306"/>
                <a:gd name="T2" fmla="*/ 1306 w 1306"/>
                <a:gd name="T3" fmla="*/ 653 h 1306"/>
                <a:gd name="T4" fmla="*/ 1229 w 1306"/>
                <a:gd name="T5" fmla="*/ 346 h 1306"/>
                <a:gd name="T6" fmla="*/ 1213 w 1306"/>
                <a:gd name="T7" fmla="*/ 347 h 1306"/>
                <a:gd name="T8" fmla="*/ 1204 w 1306"/>
                <a:gd name="T9" fmla="*/ 347 h 1306"/>
                <a:gd name="T10" fmla="*/ 1121 w 1306"/>
                <a:gd name="T11" fmla="*/ 340 h 1306"/>
                <a:gd name="T12" fmla="*/ 1061 w 1306"/>
                <a:gd name="T13" fmla="*/ 400 h 1306"/>
                <a:gd name="T14" fmla="*/ 1133 w 1306"/>
                <a:gd name="T15" fmla="*/ 653 h 1306"/>
                <a:gd name="T16" fmla="*/ 653 w 1306"/>
                <a:gd name="T17" fmla="*/ 1133 h 1306"/>
                <a:gd name="T18" fmla="*/ 173 w 1306"/>
                <a:gd name="T19" fmla="*/ 653 h 1306"/>
                <a:gd name="T20" fmla="*/ 653 w 1306"/>
                <a:gd name="T21" fmla="*/ 173 h 1306"/>
                <a:gd name="T22" fmla="*/ 906 w 1306"/>
                <a:gd name="T23" fmla="*/ 245 h 1306"/>
                <a:gd name="T24" fmla="*/ 960 w 1306"/>
                <a:gd name="T25" fmla="*/ 191 h 1306"/>
                <a:gd name="T26" fmla="*/ 952 w 1306"/>
                <a:gd name="T27" fmla="*/ 96 h 1306"/>
                <a:gd name="T28" fmla="*/ 953 w 1306"/>
                <a:gd name="T29" fmla="*/ 73 h 1306"/>
                <a:gd name="T30" fmla="*/ 653 w 1306"/>
                <a:gd name="T31" fmla="*/ 0 h 1306"/>
                <a:gd name="T32" fmla="*/ 0 w 1306"/>
                <a:gd name="T33" fmla="*/ 653 h 1306"/>
                <a:gd name="T34" fmla="*/ 653 w 1306"/>
                <a:gd name="T35" fmla="*/ 1306 h 1306"/>
                <a:gd name="T36" fmla="*/ 653 w 1306"/>
                <a:gd name="T37" fmla="*/ 1306 h 1306"/>
                <a:gd name="T38" fmla="*/ 653 w 1306"/>
                <a:gd name="T39" fmla="*/ 130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6" h="1306">
                  <a:moveTo>
                    <a:pt x="653" y="1306"/>
                  </a:moveTo>
                  <a:cubicBezTo>
                    <a:pt x="1013" y="1306"/>
                    <a:pt x="1306" y="1013"/>
                    <a:pt x="1306" y="653"/>
                  </a:cubicBezTo>
                  <a:cubicBezTo>
                    <a:pt x="1306" y="542"/>
                    <a:pt x="1278" y="437"/>
                    <a:pt x="1229" y="346"/>
                  </a:cubicBezTo>
                  <a:cubicBezTo>
                    <a:pt x="1224" y="347"/>
                    <a:pt x="1219" y="347"/>
                    <a:pt x="1213" y="347"/>
                  </a:cubicBezTo>
                  <a:cubicBezTo>
                    <a:pt x="1210" y="347"/>
                    <a:pt x="1207" y="347"/>
                    <a:pt x="1204" y="347"/>
                  </a:cubicBezTo>
                  <a:cubicBezTo>
                    <a:pt x="1121" y="340"/>
                    <a:pt x="1121" y="340"/>
                    <a:pt x="1121" y="340"/>
                  </a:cubicBezTo>
                  <a:cubicBezTo>
                    <a:pt x="1061" y="400"/>
                    <a:pt x="1061" y="400"/>
                    <a:pt x="1061" y="400"/>
                  </a:cubicBezTo>
                  <a:cubicBezTo>
                    <a:pt x="1107" y="474"/>
                    <a:pt x="1133" y="560"/>
                    <a:pt x="1133" y="653"/>
                  </a:cubicBezTo>
                  <a:cubicBezTo>
                    <a:pt x="1133" y="918"/>
                    <a:pt x="918" y="1133"/>
                    <a:pt x="653" y="1133"/>
                  </a:cubicBezTo>
                  <a:cubicBezTo>
                    <a:pt x="388" y="1133"/>
                    <a:pt x="173" y="918"/>
                    <a:pt x="173" y="653"/>
                  </a:cubicBezTo>
                  <a:cubicBezTo>
                    <a:pt x="173" y="388"/>
                    <a:pt x="388" y="173"/>
                    <a:pt x="653" y="173"/>
                  </a:cubicBezTo>
                  <a:cubicBezTo>
                    <a:pt x="746" y="173"/>
                    <a:pt x="832" y="199"/>
                    <a:pt x="906" y="245"/>
                  </a:cubicBezTo>
                  <a:cubicBezTo>
                    <a:pt x="960" y="191"/>
                    <a:pt x="960" y="191"/>
                    <a:pt x="960" y="191"/>
                  </a:cubicBezTo>
                  <a:cubicBezTo>
                    <a:pt x="952" y="96"/>
                    <a:pt x="952" y="96"/>
                    <a:pt x="952" y="96"/>
                  </a:cubicBezTo>
                  <a:cubicBezTo>
                    <a:pt x="952" y="88"/>
                    <a:pt x="952" y="80"/>
                    <a:pt x="953" y="73"/>
                  </a:cubicBezTo>
                  <a:cubicBezTo>
                    <a:pt x="863" y="26"/>
                    <a:pt x="761" y="0"/>
                    <a:pt x="653" y="0"/>
                  </a:cubicBezTo>
                  <a:cubicBezTo>
                    <a:pt x="292" y="0"/>
                    <a:pt x="0" y="292"/>
                    <a:pt x="0" y="653"/>
                  </a:cubicBezTo>
                  <a:cubicBezTo>
                    <a:pt x="0" y="1013"/>
                    <a:pt x="292" y="1306"/>
                    <a:pt x="653" y="1306"/>
                  </a:cubicBezTo>
                  <a:close/>
                  <a:moveTo>
                    <a:pt x="653" y="1306"/>
                  </a:moveTo>
                  <a:cubicBezTo>
                    <a:pt x="653" y="1306"/>
                    <a:pt x="653" y="1306"/>
                    <a:pt x="653" y="1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8" name="Freeform 67">
              <a:extLst>
                <a:ext uri="{FF2B5EF4-FFF2-40B4-BE49-F238E27FC236}">
                  <a16:creationId xmlns:a16="http://schemas.microsoft.com/office/drawing/2014/main" id="{1359BFCB-AC45-417D-B1FF-21B8F03BC1AC}"/>
                </a:ext>
              </a:extLst>
            </p:cNvPr>
            <p:cNvSpPr>
              <a:spLocks noEditPoints="1"/>
            </p:cNvSpPr>
            <p:nvPr/>
          </p:nvSpPr>
          <p:spPr bwMode="auto">
            <a:xfrm>
              <a:off x="1668463" y="3986213"/>
              <a:ext cx="652463" cy="650875"/>
            </a:xfrm>
            <a:custGeom>
              <a:avLst/>
              <a:gdLst>
                <a:gd name="T0" fmla="*/ 322 w 643"/>
                <a:gd name="T1" fmla="*/ 153 h 643"/>
                <a:gd name="T2" fmla="*/ 335 w 643"/>
                <a:gd name="T3" fmla="*/ 154 h 643"/>
                <a:gd name="T4" fmla="*/ 458 w 643"/>
                <a:gd name="T5" fmla="*/ 30 h 643"/>
                <a:gd name="T6" fmla="*/ 322 w 643"/>
                <a:gd name="T7" fmla="*/ 0 h 643"/>
                <a:gd name="T8" fmla="*/ 0 w 643"/>
                <a:gd name="T9" fmla="*/ 322 h 643"/>
                <a:gd name="T10" fmla="*/ 322 w 643"/>
                <a:gd name="T11" fmla="*/ 643 h 643"/>
                <a:gd name="T12" fmla="*/ 643 w 643"/>
                <a:gd name="T13" fmla="*/ 322 h 643"/>
                <a:gd name="T14" fmla="*/ 613 w 643"/>
                <a:gd name="T15" fmla="*/ 186 h 643"/>
                <a:gd name="T16" fmla="*/ 490 w 643"/>
                <a:gd name="T17" fmla="*/ 309 h 643"/>
                <a:gd name="T18" fmla="*/ 490 w 643"/>
                <a:gd name="T19" fmla="*/ 322 h 643"/>
                <a:gd name="T20" fmla="*/ 322 w 643"/>
                <a:gd name="T21" fmla="*/ 491 h 643"/>
                <a:gd name="T22" fmla="*/ 153 w 643"/>
                <a:gd name="T23" fmla="*/ 322 h 643"/>
                <a:gd name="T24" fmla="*/ 322 w 643"/>
                <a:gd name="T25" fmla="*/ 153 h 643"/>
                <a:gd name="T26" fmla="*/ 322 w 643"/>
                <a:gd name="T27" fmla="*/ 153 h 643"/>
                <a:gd name="T28" fmla="*/ 322 w 643"/>
                <a:gd name="T29" fmla="*/ 15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3" h="643">
                  <a:moveTo>
                    <a:pt x="322" y="153"/>
                  </a:moveTo>
                  <a:cubicBezTo>
                    <a:pt x="326" y="153"/>
                    <a:pt x="330" y="153"/>
                    <a:pt x="335" y="154"/>
                  </a:cubicBezTo>
                  <a:cubicBezTo>
                    <a:pt x="458" y="30"/>
                    <a:pt x="458" y="30"/>
                    <a:pt x="458" y="30"/>
                  </a:cubicBezTo>
                  <a:cubicBezTo>
                    <a:pt x="416" y="11"/>
                    <a:pt x="370" y="0"/>
                    <a:pt x="322" y="0"/>
                  </a:cubicBezTo>
                  <a:cubicBezTo>
                    <a:pt x="144" y="0"/>
                    <a:pt x="0" y="144"/>
                    <a:pt x="0" y="322"/>
                  </a:cubicBezTo>
                  <a:cubicBezTo>
                    <a:pt x="0" y="499"/>
                    <a:pt x="144" y="643"/>
                    <a:pt x="322" y="643"/>
                  </a:cubicBezTo>
                  <a:cubicBezTo>
                    <a:pt x="499" y="643"/>
                    <a:pt x="643" y="499"/>
                    <a:pt x="643" y="322"/>
                  </a:cubicBezTo>
                  <a:cubicBezTo>
                    <a:pt x="643" y="273"/>
                    <a:pt x="632" y="227"/>
                    <a:pt x="613" y="186"/>
                  </a:cubicBezTo>
                  <a:cubicBezTo>
                    <a:pt x="490" y="309"/>
                    <a:pt x="490" y="309"/>
                    <a:pt x="490" y="309"/>
                  </a:cubicBezTo>
                  <a:cubicBezTo>
                    <a:pt x="490" y="313"/>
                    <a:pt x="490" y="318"/>
                    <a:pt x="490" y="322"/>
                  </a:cubicBezTo>
                  <a:cubicBezTo>
                    <a:pt x="490" y="415"/>
                    <a:pt x="415" y="491"/>
                    <a:pt x="322" y="491"/>
                  </a:cubicBezTo>
                  <a:cubicBezTo>
                    <a:pt x="228" y="491"/>
                    <a:pt x="153" y="415"/>
                    <a:pt x="153" y="322"/>
                  </a:cubicBezTo>
                  <a:cubicBezTo>
                    <a:pt x="153" y="229"/>
                    <a:pt x="229" y="153"/>
                    <a:pt x="322" y="153"/>
                  </a:cubicBezTo>
                  <a:close/>
                  <a:moveTo>
                    <a:pt x="322" y="153"/>
                  </a:moveTo>
                  <a:cubicBezTo>
                    <a:pt x="322" y="153"/>
                    <a:pt x="322" y="153"/>
                    <a:pt x="322"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9" name="Freeform 68">
              <a:extLst>
                <a:ext uri="{FF2B5EF4-FFF2-40B4-BE49-F238E27FC236}">
                  <a16:creationId xmlns:a16="http://schemas.microsoft.com/office/drawing/2014/main" id="{C8AFED3C-DAA8-4EC8-BB58-2ED5414D0FF4}"/>
                </a:ext>
              </a:extLst>
            </p:cNvPr>
            <p:cNvSpPr>
              <a:spLocks noEditPoints="1"/>
            </p:cNvSpPr>
            <p:nvPr/>
          </p:nvSpPr>
          <p:spPr bwMode="auto">
            <a:xfrm>
              <a:off x="1995488" y="3500438"/>
              <a:ext cx="808038" cy="808038"/>
            </a:xfrm>
            <a:custGeom>
              <a:avLst/>
              <a:gdLst>
                <a:gd name="T0" fmla="*/ 673 w 797"/>
                <a:gd name="T1" fmla="*/ 218 h 796"/>
                <a:gd name="T2" fmla="*/ 711 w 797"/>
                <a:gd name="T3" fmla="*/ 179 h 796"/>
                <a:gd name="T4" fmla="*/ 711 w 797"/>
                <a:gd name="T5" fmla="*/ 115 h 796"/>
                <a:gd name="T6" fmla="*/ 685 w 797"/>
                <a:gd name="T7" fmla="*/ 88 h 796"/>
                <a:gd name="T8" fmla="*/ 653 w 797"/>
                <a:gd name="T9" fmla="*/ 75 h 796"/>
                <a:gd name="T10" fmla="*/ 621 w 797"/>
                <a:gd name="T11" fmla="*/ 88 h 796"/>
                <a:gd name="T12" fmla="*/ 577 w 797"/>
                <a:gd name="T13" fmla="*/ 132 h 796"/>
                <a:gd name="T14" fmla="*/ 567 w 797"/>
                <a:gd name="T15" fmla="*/ 14 h 796"/>
                <a:gd name="T16" fmla="*/ 552 w 797"/>
                <a:gd name="T17" fmla="*/ 0 h 796"/>
                <a:gd name="T18" fmla="*/ 541 w 797"/>
                <a:gd name="T19" fmla="*/ 5 h 796"/>
                <a:gd name="T20" fmla="*/ 367 w 797"/>
                <a:gd name="T21" fmla="*/ 179 h 796"/>
                <a:gd name="T22" fmla="*/ 345 w 797"/>
                <a:gd name="T23" fmla="*/ 239 h 796"/>
                <a:gd name="T24" fmla="*/ 345 w 797"/>
                <a:gd name="T25" fmla="*/ 246 h 796"/>
                <a:gd name="T26" fmla="*/ 354 w 797"/>
                <a:gd name="T27" fmla="*/ 355 h 796"/>
                <a:gd name="T28" fmla="*/ 291 w 797"/>
                <a:gd name="T29" fmla="*/ 418 h 796"/>
                <a:gd name="T30" fmla="*/ 177 w 797"/>
                <a:gd name="T31" fmla="*/ 532 h 796"/>
                <a:gd name="T32" fmla="*/ 16 w 797"/>
                <a:gd name="T33" fmla="*/ 693 h 796"/>
                <a:gd name="T34" fmla="*/ 5 w 797"/>
                <a:gd name="T35" fmla="*/ 717 h 796"/>
                <a:gd name="T36" fmla="*/ 2 w 797"/>
                <a:gd name="T37" fmla="*/ 755 h 796"/>
                <a:gd name="T38" fmla="*/ 40 w 797"/>
                <a:gd name="T39" fmla="*/ 796 h 796"/>
                <a:gd name="T40" fmla="*/ 42 w 797"/>
                <a:gd name="T41" fmla="*/ 796 h 796"/>
                <a:gd name="T42" fmla="*/ 82 w 797"/>
                <a:gd name="T43" fmla="*/ 794 h 796"/>
                <a:gd name="T44" fmla="*/ 107 w 797"/>
                <a:gd name="T45" fmla="*/ 783 h 796"/>
                <a:gd name="T46" fmla="*/ 265 w 797"/>
                <a:gd name="T47" fmla="*/ 625 h 796"/>
                <a:gd name="T48" fmla="*/ 268 w 797"/>
                <a:gd name="T49" fmla="*/ 622 h 796"/>
                <a:gd name="T50" fmla="*/ 381 w 797"/>
                <a:gd name="T51" fmla="*/ 509 h 796"/>
                <a:gd name="T52" fmla="*/ 450 w 797"/>
                <a:gd name="T53" fmla="*/ 440 h 796"/>
                <a:gd name="T54" fmla="*/ 550 w 797"/>
                <a:gd name="T55" fmla="*/ 448 h 796"/>
                <a:gd name="T56" fmla="*/ 554 w 797"/>
                <a:gd name="T57" fmla="*/ 448 h 796"/>
                <a:gd name="T58" fmla="*/ 560 w 797"/>
                <a:gd name="T59" fmla="*/ 448 h 796"/>
                <a:gd name="T60" fmla="*/ 614 w 797"/>
                <a:gd name="T61" fmla="*/ 426 h 796"/>
                <a:gd name="T62" fmla="*/ 788 w 797"/>
                <a:gd name="T63" fmla="*/ 252 h 796"/>
                <a:gd name="T64" fmla="*/ 779 w 797"/>
                <a:gd name="T65" fmla="*/ 226 h 796"/>
                <a:gd name="T66" fmla="*/ 673 w 797"/>
                <a:gd name="T67" fmla="*/ 218 h 796"/>
                <a:gd name="T68" fmla="*/ 673 w 797"/>
                <a:gd name="T69" fmla="*/ 218 h 796"/>
                <a:gd name="T70" fmla="*/ 673 w 797"/>
                <a:gd name="T71" fmla="*/ 21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7" h="796">
                  <a:moveTo>
                    <a:pt x="673" y="218"/>
                  </a:moveTo>
                  <a:cubicBezTo>
                    <a:pt x="711" y="179"/>
                    <a:pt x="711" y="179"/>
                    <a:pt x="711" y="179"/>
                  </a:cubicBezTo>
                  <a:cubicBezTo>
                    <a:pt x="729" y="161"/>
                    <a:pt x="729" y="133"/>
                    <a:pt x="711" y="115"/>
                  </a:cubicBezTo>
                  <a:cubicBezTo>
                    <a:pt x="685" y="88"/>
                    <a:pt x="685" y="88"/>
                    <a:pt x="685" y="88"/>
                  </a:cubicBezTo>
                  <a:cubicBezTo>
                    <a:pt x="676" y="79"/>
                    <a:pt x="664" y="75"/>
                    <a:pt x="653" y="75"/>
                  </a:cubicBezTo>
                  <a:cubicBezTo>
                    <a:pt x="641" y="75"/>
                    <a:pt x="630" y="79"/>
                    <a:pt x="621" y="88"/>
                  </a:cubicBezTo>
                  <a:cubicBezTo>
                    <a:pt x="577" y="132"/>
                    <a:pt x="577" y="132"/>
                    <a:pt x="577" y="132"/>
                  </a:cubicBezTo>
                  <a:cubicBezTo>
                    <a:pt x="567" y="14"/>
                    <a:pt x="567" y="14"/>
                    <a:pt x="567" y="14"/>
                  </a:cubicBezTo>
                  <a:cubicBezTo>
                    <a:pt x="567" y="6"/>
                    <a:pt x="560" y="0"/>
                    <a:pt x="552" y="0"/>
                  </a:cubicBezTo>
                  <a:cubicBezTo>
                    <a:pt x="548" y="0"/>
                    <a:pt x="545" y="2"/>
                    <a:pt x="541" y="5"/>
                  </a:cubicBezTo>
                  <a:cubicBezTo>
                    <a:pt x="367" y="179"/>
                    <a:pt x="367" y="179"/>
                    <a:pt x="367" y="179"/>
                  </a:cubicBezTo>
                  <a:cubicBezTo>
                    <a:pt x="351" y="195"/>
                    <a:pt x="343" y="217"/>
                    <a:pt x="345" y="239"/>
                  </a:cubicBezTo>
                  <a:cubicBezTo>
                    <a:pt x="345" y="246"/>
                    <a:pt x="345" y="246"/>
                    <a:pt x="345" y="246"/>
                  </a:cubicBezTo>
                  <a:cubicBezTo>
                    <a:pt x="354" y="355"/>
                    <a:pt x="354" y="355"/>
                    <a:pt x="354" y="355"/>
                  </a:cubicBezTo>
                  <a:cubicBezTo>
                    <a:pt x="291" y="418"/>
                    <a:pt x="291" y="418"/>
                    <a:pt x="291" y="418"/>
                  </a:cubicBezTo>
                  <a:cubicBezTo>
                    <a:pt x="177" y="532"/>
                    <a:pt x="177" y="532"/>
                    <a:pt x="177" y="532"/>
                  </a:cubicBezTo>
                  <a:cubicBezTo>
                    <a:pt x="16" y="693"/>
                    <a:pt x="16" y="693"/>
                    <a:pt x="16" y="693"/>
                  </a:cubicBezTo>
                  <a:cubicBezTo>
                    <a:pt x="9" y="699"/>
                    <a:pt x="5" y="708"/>
                    <a:pt x="5" y="717"/>
                  </a:cubicBezTo>
                  <a:cubicBezTo>
                    <a:pt x="2" y="755"/>
                    <a:pt x="2" y="755"/>
                    <a:pt x="2" y="755"/>
                  </a:cubicBezTo>
                  <a:cubicBezTo>
                    <a:pt x="0" y="777"/>
                    <a:pt x="18" y="796"/>
                    <a:pt x="40" y="796"/>
                  </a:cubicBezTo>
                  <a:cubicBezTo>
                    <a:pt x="42" y="796"/>
                    <a:pt x="42" y="796"/>
                    <a:pt x="42" y="796"/>
                  </a:cubicBezTo>
                  <a:cubicBezTo>
                    <a:pt x="82" y="794"/>
                    <a:pt x="82" y="794"/>
                    <a:pt x="82" y="794"/>
                  </a:cubicBezTo>
                  <a:cubicBezTo>
                    <a:pt x="92" y="794"/>
                    <a:pt x="101" y="790"/>
                    <a:pt x="107" y="783"/>
                  </a:cubicBezTo>
                  <a:cubicBezTo>
                    <a:pt x="265" y="625"/>
                    <a:pt x="265" y="625"/>
                    <a:pt x="265" y="625"/>
                  </a:cubicBezTo>
                  <a:cubicBezTo>
                    <a:pt x="268" y="622"/>
                    <a:pt x="268" y="622"/>
                    <a:pt x="268" y="622"/>
                  </a:cubicBezTo>
                  <a:cubicBezTo>
                    <a:pt x="381" y="509"/>
                    <a:pt x="381" y="509"/>
                    <a:pt x="381" y="509"/>
                  </a:cubicBezTo>
                  <a:cubicBezTo>
                    <a:pt x="450" y="440"/>
                    <a:pt x="450" y="440"/>
                    <a:pt x="450" y="440"/>
                  </a:cubicBezTo>
                  <a:cubicBezTo>
                    <a:pt x="550" y="448"/>
                    <a:pt x="550" y="448"/>
                    <a:pt x="550" y="448"/>
                  </a:cubicBezTo>
                  <a:cubicBezTo>
                    <a:pt x="554" y="448"/>
                    <a:pt x="554" y="448"/>
                    <a:pt x="554" y="448"/>
                  </a:cubicBezTo>
                  <a:cubicBezTo>
                    <a:pt x="556" y="448"/>
                    <a:pt x="558" y="448"/>
                    <a:pt x="560" y="448"/>
                  </a:cubicBezTo>
                  <a:cubicBezTo>
                    <a:pt x="580" y="448"/>
                    <a:pt x="599" y="440"/>
                    <a:pt x="614" y="426"/>
                  </a:cubicBezTo>
                  <a:cubicBezTo>
                    <a:pt x="788" y="252"/>
                    <a:pt x="788" y="252"/>
                    <a:pt x="788" y="252"/>
                  </a:cubicBezTo>
                  <a:cubicBezTo>
                    <a:pt x="797" y="243"/>
                    <a:pt x="792" y="227"/>
                    <a:pt x="779" y="226"/>
                  </a:cubicBezTo>
                  <a:lnTo>
                    <a:pt x="673" y="218"/>
                  </a:lnTo>
                  <a:close/>
                  <a:moveTo>
                    <a:pt x="673" y="218"/>
                  </a:moveTo>
                  <a:cubicBezTo>
                    <a:pt x="673" y="218"/>
                    <a:pt x="673" y="218"/>
                    <a:pt x="67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4" name="Group 63">
            <a:extLst>
              <a:ext uri="{FF2B5EF4-FFF2-40B4-BE49-F238E27FC236}">
                <a16:creationId xmlns:a16="http://schemas.microsoft.com/office/drawing/2014/main" id="{464A341A-8765-4FC5-A2D6-8345A538C14C}"/>
              </a:ext>
            </a:extLst>
          </p:cNvPr>
          <p:cNvGrpSpPr/>
          <p:nvPr/>
        </p:nvGrpSpPr>
        <p:grpSpPr>
          <a:xfrm>
            <a:off x="932707" y="5348924"/>
            <a:ext cx="266524" cy="390013"/>
            <a:chOff x="3605213" y="1403351"/>
            <a:chExt cx="1087438" cy="1450975"/>
          </a:xfrm>
          <a:solidFill>
            <a:schemeClr val="bg1"/>
          </a:solidFill>
        </p:grpSpPr>
        <p:sp>
          <p:nvSpPr>
            <p:cNvPr id="65" name="Freeform 64">
              <a:extLst>
                <a:ext uri="{FF2B5EF4-FFF2-40B4-BE49-F238E27FC236}">
                  <a16:creationId xmlns:a16="http://schemas.microsoft.com/office/drawing/2014/main" id="{85149492-D236-449C-A521-64CFF3C126C3}"/>
                </a:ext>
              </a:extLst>
            </p:cNvPr>
            <p:cNvSpPr>
              <a:spLocks/>
            </p:cNvSpPr>
            <p:nvPr/>
          </p:nvSpPr>
          <p:spPr bwMode="auto">
            <a:xfrm>
              <a:off x="3876676" y="1403351"/>
              <a:ext cx="544513" cy="361950"/>
            </a:xfrm>
            <a:custGeom>
              <a:avLst/>
              <a:gdLst>
                <a:gd name="T0" fmla="*/ 45 w 536"/>
                <a:gd name="T1" fmla="*/ 357 h 357"/>
                <a:gd name="T2" fmla="*/ 491 w 536"/>
                <a:gd name="T3" fmla="*/ 357 h 357"/>
                <a:gd name="T4" fmla="*/ 536 w 536"/>
                <a:gd name="T5" fmla="*/ 313 h 357"/>
                <a:gd name="T6" fmla="*/ 536 w 536"/>
                <a:gd name="T7" fmla="*/ 134 h 357"/>
                <a:gd name="T8" fmla="*/ 491 w 536"/>
                <a:gd name="T9" fmla="*/ 89 h 357"/>
                <a:gd name="T10" fmla="*/ 394 w 536"/>
                <a:gd name="T11" fmla="*/ 89 h 357"/>
                <a:gd name="T12" fmla="*/ 268 w 536"/>
                <a:gd name="T13" fmla="*/ 0 h 357"/>
                <a:gd name="T14" fmla="*/ 142 w 536"/>
                <a:gd name="T15" fmla="*/ 89 h 357"/>
                <a:gd name="T16" fmla="*/ 45 w 536"/>
                <a:gd name="T17" fmla="*/ 89 h 357"/>
                <a:gd name="T18" fmla="*/ 0 w 536"/>
                <a:gd name="T19" fmla="*/ 134 h 357"/>
                <a:gd name="T20" fmla="*/ 0 w 536"/>
                <a:gd name="T21" fmla="*/ 313 h 357"/>
                <a:gd name="T22" fmla="*/ 45 w 536"/>
                <a:gd name="T2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57">
                  <a:moveTo>
                    <a:pt x="45" y="357"/>
                  </a:moveTo>
                  <a:cubicBezTo>
                    <a:pt x="491" y="357"/>
                    <a:pt x="491" y="357"/>
                    <a:pt x="491" y="357"/>
                  </a:cubicBezTo>
                  <a:cubicBezTo>
                    <a:pt x="516" y="357"/>
                    <a:pt x="536" y="337"/>
                    <a:pt x="536" y="313"/>
                  </a:cubicBezTo>
                  <a:cubicBezTo>
                    <a:pt x="536" y="134"/>
                    <a:pt x="536" y="134"/>
                    <a:pt x="536" y="134"/>
                  </a:cubicBezTo>
                  <a:cubicBezTo>
                    <a:pt x="536" y="109"/>
                    <a:pt x="516" y="89"/>
                    <a:pt x="491" y="89"/>
                  </a:cubicBezTo>
                  <a:cubicBezTo>
                    <a:pt x="394" y="89"/>
                    <a:pt x="394" y="89"/>
                    <a:pt x="394" y="89"/>
                  </a:cubicBezTo>
                  <a:cubicBezTo>
                    <a:pt x="376" y="37"/>
                    <a:pt x="326" y="0"/>
                    <a:pt x="268" y="0"/>
                  </a:cubicBezTo>
                  <a:cubicBezTo>
                    <a:pt x="210" y="0"/>
                    <a:pt x="160" y="37"/>
                    <a:pt x="142" y="89"/>
                  </a:cubicBezTo>
                  <a:cubicBezTo>
                    <a:pt x="45" y="89"/>
                    <a:pt x="45" y="89"/>
                    <a:pt x="45" y="89"/>
                  </a:cubicBezTo>
                  <a:cubicBezTo>
                    <a:pt x="20" y="89"/>
                    <a:pt x="0" y="109"/>
                    <a:pt x="0" y="134"/>
                  </a:cubicBezTo>
                  <a:cubicBezTo>
                    <a:pt x="0" y="313"/>
                    <a:pt x="0" y="313"/>
                    <a:pt x="0" y="313"/>
                  </a:cubicBezTo>
                  <a:cubicBezTo>
                    <a:pt x="0" y="337"/>
                    <a:pt x="20" y="357"/>
                    <a:pt x="45"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6" name="Freeform 65">
              <a:extLst>
                <a:ext uri="{FF2B5EF4-FFF2-40B4-BE49-F238E27FC236}">
                  <a16:creationId xmlns:a16="http://schemas.microsoft.com/office/drawing/2014/main" id="{80BB261E-F758-4093-97A8-423EC665575E}"/>
                </a:ext>
              </a:extLst>
            </p:cNvPr>
            <p:cNvSpPr>
              <a:spLocks noEditPoints="1"/>
            </p:cNvSpPr>
            <p:nvPr/>
          </p:nvSpPr>
          <p:spPr bwMode="auto">
            <a:xfrm>
              <a:off x="3605213" y="1584326"/>
              <a:ext cx="1087438" cy="1270000"/>
            </a:xfrm>
            <a:custGeom>
              <a:avLst/>
              <a:gdLst>
                <a:gd name="T0" fmla="*/ 983 w 1072"/>
                <a:gd name="T1" fmla="*/ 0 h 1251"/>
                <a:gd name="T2" fmla="*/ 893 w 1072"/>
                <a:gd name="T3" fmla="*/ 0 h 1251"/>
                <a:gd name="T4" fmla="*/ 893 w 1072"/>
                <a:gd name="T5" fmla="*/ 134 h 1251"/>
                <a:gd name="T6" fmla="*/ 759 w 1072"/>
                <a:gd name="T7" fmla="*/ 268 h 1251"/>
                <a:gd name="T8" fmla="*/ 313 w 1072"/>
                <a:gd name="T9" fmla="*/ 268 h 1251"/>
                <a:gd name="T10" fmla="*/ 179 w 1072"/>
                <a:gd name="T11" fmla="*/ 134 h 1251"/>
                <a:gd name="T12" fmla="*/ 179 w 1072"/>
                <a:gd name="T13" fmla="*/ 0 h 1251"/>
                <a:gd name="T14" fmla="*/ 89 w 1072"/>
                <a:gd name="T15" fmla="*/ 0 h 1251"/>
                <a:gd name="T16" fmla="*/ 0 w 1072"/>
                <a:gd name="T17" fmla="*/ 89 h 1251"/>
                <a:gd name="T18" fmla="*/ 0 w 1072"/>
                <a:gd name="T19" fmla="*/ 1161 h 1251"/>
                <a:gd name="T20" fmla="*/ 89 w 1072"/>
                <a:gd name="T21" fmla="*/ 1251 h 1251"/>
                <a:gd name="T22" fmla="*/ 983 w 1072"/>
                <a:gd name="T23" fmla="*/ 1251 h 1251"/>
                <a:gd name="T24" fmla="*/ 1072 w 1072"/>
                <a:gd name="T25" fmla="*/ 1161 h 1251"/>
                <a:gd name="T26" fmla="*/ 1072 w 1072"/>
                <a:gd name="T27" fmla="*/ 89 h 1251"/>
                <a:gd name="T28" fmla="*/ 983 w 1072"/>
                <a:gd name="T29" fmla="*/ 0 h 1251"/>
                <a:gd name="T30" fmla="*/ 523 w 1072"/>
                <a:gd name="T31" fmla="*/ 791 h 1251"/>
                <a:gd name="T32" fmla="*/ 344 w 1072"/>
                <a:gd name="T33" fmla="*/ 970 h 1251"/>
                <a:gd name="T34" fmla="*/ 313 w 1072"/>
                <a:gd name="T35" fmla="*/ 983 h 1251"/>
                <a:gd name="T36" fmla="*/ 281 w 1072"/>
                <a:gd name="T37" fmla="*/ 970 h 1251"/>
                <a:gd name="T38" fmla="*/ 192 w 1072"/>
                <a:gd name="T39" fmla="*/ 880 h 1251"/>
                <a:gd name="T40" fmla="*/ 192 w 1072"/>
                <a:gd name="T41" fmla="*/ 817 h 1251"/>
                <a:gd name="T42" fmla="*/ 255 w 1072"/>
                <a:gd name="T43" fmla="*/ 817 h 1251"/>
                <a:gd name="T44" fmla="*/ 313 w 1072"/>
                <a:gd name="T45" fmla="*/ 875 h 1251"/>
                <a:gd name="T46" fmla="*/ 460 w 1072"/>
                <a:gd name="T47" fmla="*/ 728 h 1251"/>
                <a:gd name="T48" fmla="*/ 523 w 1072"/>
                <a:gd name="T49" fmla="*/ 728 h 1251"/>
                <a:gd name="T50" fmla="*/ 523 w 1072"/>
                <a:gd name="T51" fmla="*/ 791 h 1251"/>
                <a:gd name="T52" fmla="*/ 523 w 1072"/>
                <a:gd name="T53" fmla="*/ 433 h 1251"/>
                <a:gd name="T54" fmla="*/ 344 w 1072"/>
                <a:gd name="T55" fmla="*/ 612 h 1251"/>
                <a:gd name="T56" fmla="*/ 313 w 1072"/>
                <a:gd name="T57" fmla="*/ 625 h 1251"/>
                <a:gd name="T58" fmla="*/ 281 w 1072"/>
                <a:gd name="T59" fmla="*/ 612 h 1251"/>
                <a:gd name="T60" fmla="*/ 192 w 1072"/>
                <a:gd name="T61" fmla="*/ 523 h 1251"/>
                <a:gd name="T62" fmla="*/ 192 w 1072"/>
                <a:gd name="T63" fmla="*/ 460 h 1251"/>
                <a:gd name="T64" fmla="*/ 255 w 1072"/>
                <a:gd name="T65" fmla="*/ 460 h 1251"/>
                <a:gd name="T66" fmla="*/ 313 w 1072"/>
                <a:gd name="T67" fmla="*/ 517 h 1251"/>
                <a:gd name="T68" fmla="*/ 460 w 1072"/>
                <a:gd name="T69" fmla="*/ 370 h 1251"/>
                <a:gd name="T70" fmla="*/ 523 w 1072"/>
                <a:gd name="T71" fmla="*/ 370 h 1251"/>
                <a:gd name="T72" fmla="*/ 523 w 1072"/>
                <a:gd name="T73" fmla="*/ 433 h 1251"/>
                <a:gd name="T74" fmla="*/ 849 w 1072"/>
                <a:gd name="T75" fmla="*/ 893 h 1251"/>
                <a:gd name="T76" fmla="*/ 670 w 1072"/>
                <a:gd name="T77" fmla="*/ 893 h 1251"/>
                <a:gd name="T78" fmla="*/ 625 w 1072"/>
                <a:gd name="T79" fmla="*/ 849 h 1251"/>
                <a:gd name="T80" fmla="*/ 670 w 1072"/>
                <a:gd name="T81" fmla="*/ 804 h 1251"/>
                <a:gd name="T82" fmla="*/ 849 w 1072"/>
                <a:gd name="T83" fmla="*/ 804 h 1251"/>
                <a:gd name="T84" fmla="*/ 893 w 1072"/>
                <a:gd name="T85" fmla="*/ 849 h 1251"/>
                <a:gd name="T86" fmla="*/ 849 w 1072"/>
                <a:gd name="T87" fmla="*/ 893 h 1251"/>
                <a:gd name="T88" fmla="*/ 849 w 1072"/>
                <a:gd name="T89" fmla="*/ 536 h 1251"/>
                <a:gd name="T90" fmla="*/ 670 w 1072"/>
                <a:gd name="T91" fmla="*/ 536 h 1251"/>
                <a:gd name="T92" fmla="*/ 625 w 1072"/>
                <a:gd name="T93" fmla="*/ 491 h 1251"/>
                <a:gd name="T94" fmla="*/ 670 w 1072"/>
                <a:gd name="T95" fmla="*/ 446 h 1251"/>
                <a:gd name="T96" fmla="*/ 849 w 1072"/>
                <a:gd name="T97" fmla="*/ 446 h 1251"/>
                <a:gd name="T98" fmla="*/ 893 w 1072"/>
                <a:gd name="T99" fmla="*/ 491 h 1251"/>
                <a:gd name="T100" fmla="*/ 849 w 1072"/>
                <a:gd name="T101" fmla="*/ 536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2" h="1251">
                  <a:moveTo>
                    <a:pt x="983" y="0"/>
                  </a:moveTo>
                  <a:cubicBezTo>
                    <a:pt x="893" y="0"/>
                    <a:pt x="893" y="0"/>
                    <a:pt x="893" y="0"/>
                  </a:cubicBezTo>
                  <a:cubicBezTo>
                    <a:pt x="893" y="134"/>
                    <a:pt x="893" y="134"/>
                    <a:pt x="893" y="134"/>
                  </a:cubicBezTo>
                  <a:cubicBezTo>
                    <a:pt x="893" y="207"/>
                    <a:pt x="833" y="268"/>
                    <a:pt x="759" y="268"/>
                  </a:cubicBezTo>
                  <a:cubicBezTo>
                    <a:pt x="313" y="268"/>
                    <a:pt x="313" y="268"/>
                    <a:pt x="313" y="268"/>
                  </a:cubicBezTo>
                  <a:cubicBezTo>
                    <a:pt x="239" y="268"/>
                    <a:pt x="179" y="207"/>
                    <a:pt x="179" y="134"/>
                  </a:cubicBezTo>
                  <a:cubicBezTo>
                    <a:pt x="179" y="0"/>
                    <a:pt x="179" y="0"/>
                    <a:pt x="179" y="0"/>
                  </a:cubicBezTo>
                  <a:cubicBezTo>
                    <a:pt x="89" y="0"/>
                    <a:pt x="89" y="0"/>
                    <a:pt x="89" y="0"/>
                  </a:cubicBezTo>
                  <a:cubicBezTo>
                    <a:pt x="40" y="0"/>
                    <a:pt x="0" y="40"/>
                    <a:pt x="0" y="89"/>
                  </a:cubicBezTo>
                  <a:cubicBezTo>
                    <a:pt x="0" y="1161"/>
                    <a:pt x="0" y="1161"/>
                    <a:pt x="0" y="1161"/>
                  </a:cubicBezTo>
                  <a:cubicBezTo>
                    <a:pt x="0" y="1211"/>
                    <a:pt x="39" y="1251"/>
                    <a:pt x="89" y="1251"/>
                  </a:cubicBezTo>
                  <a:cubicBezTo>
                    <a:pt x="983" y="1251"/>
                    <a:pt x="983" y="1251"/>
                    <a:pt x="983" y="1251"/>
                  </a:cubicBezTo>
                  <a:cubicBezTo>
                    <a:pt x="1033" y="1251"/>
                    <a:pt x="1072" y="1211"/>
                    <a:pt x="1072" y="1161"/>
                  </a:cubicBezTo>
                  <a:cubicBezTo>
                    <a:pt x="1072" y="89"/>
                    <a:pt x="1072" y="89"/>
                    <a:pt x="1072" y="89"/>
                  </a:cubicBezTo>
                  <a:cubicBezTo>
                    <a:pt x="1072" y="39"/>
                    <a:pt x="1033" y="0"/>
                    <a:pt x="983" y="0"/>
                  </a:cubicBezTo>
                  <a:close/>
                  <a:moveTo>
                    <a:pt x="523" y="791"/>
                  </a:moveTo>
                  <a:cubicBezTo>
                    <a:pt x="344" y="970"/>
                    <a:pt x="344" y="970"/>
                    <a:pt x="344" y="970"/>
                  </a:cubicBezTo>
                  <a:cubicBezTo>
                    <a:pt x="335" y="978"/>
                    <a:pt x="324" y="983"/>
                    <a:pt x="313" y="983"/>
                  </a:cubicBezTo>
                  <a:cubicBezTo>
                    <a:pt x="301" y="983"/>
                    <a:pt x="290" y="978"/>
                    <a:pt x="281" y="970"/>
                  </a:cubicBezTo>
                  <a:cubicBezTo>
                    <a:pt x="192" y="880"/>
                    <a:pt x="192" y="880"/>
                    <a:pt x="192" y="880"/>
                  </a:cubicBezTo>
                  <a:cubicBezTo>
                    <a:pt x="174" y="863"/>
                    <a:pt x="174" y="834"/>
                    <a:pt x="192" y="817"/>
                  </a:cubicBezTo>
                  <a:cubicBezTo>
                    <a:pt x="209" y="800"/>
                    <a:pt x="237" y="800"/>
                    <a:pt x="255" y="817"/>
                  </a:cubicBezTo>
                  <a:cubicBezTo>
                    <a:pt x="313" y="875"/>
                    <a:pt x="313" y="875"/>
                    <a:pt x="313" y="875"/>
                  </a:cubicBezTo>
                  <a:cubicBezTo>
                    <a:pt x="460" y="728"/>
                    <a:pt x="460" y="728"/>
                    <a:pt x="460" y="728"/>
                  </a:cubicBezTo>
                  <a:cubicBezTo>
                    <a:pt x="477" y="710"/>
                    <a:pt x="505" y="710"/>
                    <a:pt x="523" y="728"/>
                  </a:cubicBezTo>
                  <a:cubicBezTo>
                    <a:pt x="540" y="745"/>
                    <a:pt x="540" y="773"/>
                    <a:pt x="523" y="791"/>
                  </a:cubicBezTo>
                  <a:close/>
                  <a:moveTo>
                    <a:pt x="523" y="433"/>
                  </a:moveTo>
                  <a:cubicBezTo>
                    <a:pt x="344" y="612"/>
                    <a:pt x="344" y="612"/>
                    <a:pt x="344" y="612"/>
                  </a:cubicBezTo>
                  <a:cubicBezTo>
                    <a:pt x="335" y="621"/>
                    <a:pt x="324" y="625"/>
                    <a:pt x="313" y="625"/>
                  </a:cubicBezTo>
                  <a:cubicBezTo>
                    <a:pt x="301" y="625"/>
                    <a:pt x="290" y="621"/>
                    <a:pt x="281" y="612"/>
                  </a:cubicBezTo>
                  <a:cubicBezTo>
                    <a:pt x="192" y="523"/>
                    <a:pt x="192" y="523"/>
                    <a:pt x="192" y="523"/>
                  </a:cubicBezTo>
                  <a:cubicBezTo>
                    <a:pt x="174" y="505"/>
                    <a:pt x="174" y="477"/>
                    <a:pt x="192" y="460"/>
                  </a:cubicBezTo>
                  <a:cubicBezTo>
                    <a:pt x="209" y="442"/>
                    <a:pt x="237" y="442"/>
                    <a:pt x="255" y="460"/>
                  </a:cubicBezTo>
                  <a:cubicBezTo>
                    <a:pt x="313" y="517"/>
                    <a:pt x="313" y="517"/>
                    <a:pt x="313" y="517"/>
                  </a:cubicBezTo>
                  <a:cubicBezTo>
                    <a:pt x="460" y="370"/>
                    <a:pt x="460" y="370"/>
                    <a:pt x="460" y="370"/>
                  </a:cubicBezTo>
                  <a:cubicBezTo>
                    <a:pt x="477" y="353"/>
                    <a:pt x="505" y="353"/>
                    <a:pt x="523" y="370"/>
                  </a:cubicBezTo>
                  <a:cubicBezTo>
                    <a:pt x="540" y="388"/>
                    <a:pt x="540" y="416"/>
                    <a:pt x="523" y="433"/>
                  </a:cubicBezTo>
                  <a:close/>
                  <a:moveTo>
                    <a:pt x="849" y="893"/>
                  </a:moveTo>
                  <a:cubicBezTo>
                    <a:pt x="670" y="893"/>
                    <a:pt x="670" y="893"/>
                    <a:pt x="670" y="893"/>
                  </a:cubicBezTo>
                  <a:cubicBezTo>
                    <a:pt x="645" y="893"/>
                    <a:pt x="625" y="873"/>
                    <a:pt x="625" y="849"/>
                  </a:cubicBezTo>
                  <a:cubicBezTo>
                    <a:pt x="625" y="824"/>
                    <a:pt x="645" y="804"/>
                    <a:pt x="670" y="804"/>
                  </a:cubicBezTo>
                  <a:cubicBezTo>
                    <a:pt x="849" y="804"/>
                    <a:pt x="849" y="804"/>
                    <a:pt x="849" y="804"/>
                  </a:cubicBezTo>
                  <a:cubicBezTo>
                    <a:pt x="873" y="804"/>
                    <a:pt x="893" y="824"/>
                    <a:pt x="893" y="849"/>
                  </a:cubicBezTo>
                  <a:cubicBezTo>
                    <a:pt x="893" y="873"/>
                    <a:pt x="873" y="893"/>
                    <a:pt x="849" y="893"/>
                  </a:cubicBezTo>
                  <a:close/>
                  <a:moveTo>
                    <a:pt x="849" y="536"/>
                  </a:moveTo>
                  <a:cubicBezTo>
                    <a:pt x="670" y="536"/>
                    <a:pt x="670" y="536"/>
                    <a:pt x="670" y="536"/>
                  </a:cubicBezTo>
                  <a:cubicBezTo>
                    <a:pt x="645" y="536"/>
                    <a:pt x="625" y="516"/>
                    <a:pt x="625" y="491"/>
                  </a:cubicBezTo>
                  <a:cubicBezTo>
                    <a:pt x="625" y="466"/>
                    <a:pt x="645" y="446"/>
                    <a:pt x="670" y="446"/>
                  </a:cubicBezTo>
                  <a:cubicBezTo>
                    <a:pt x="849" y="446"/>
                    <a:pt x="849" y="446"/>
                    <a:pt x="849" y="446"/>
                  </a:cubicBezTo>
                  <a:cubicBezTo>
                    <a:pt x="873" y="446"/>
                    <a:pt x="893" y="466"/>
                    <a:pt x="893" y="491"/>
                  </a:cubicBezTo>
                  <a:cubicBezTo>
                    <a:pt x="893" y="516"/>
                    <a:pt x="873" y="536"/>
                    <a:pt x="849"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94" name="Footer Placeholder 45">
            <a:extLst>
              <a:ext uri="{FF2B5EF4-FFF2-40B4-BE49-F238E27FC236}">
                <a16:creationId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1177571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7021</TotalTime>
  <Words>1031</Words>
  <Application>Microsoft Office PowerPoint</Application>
  <PresentationFormat>Widescreen</PresentationFormat>
  <Paragraphs>259</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Narrow</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650</cp:revision>
  <dcterms:created xsi:type="dcterms:W3CDTF">2016-07-10T03:33:26Z</dcterms:created>
  <dcterms:modified xsi:type="dcterms:W3CDTF">2021-10-18T03:20:28Z</dcterms:modified>
</cp:coreProperties>
</file>